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35" r:id="rId5"/>
    <p:sldId id="336" r:id="rId6"/>
    <p:sldId id="346" r:id="rId7"/>
    <p:sldId id="345" r:id="rId8"/>
    <p:sldId id="304" r:id="rId9"/>
    <p:sldId id="324" r:id="rId10"/>
    <p:sldId id="338" r:id="rId11"/>
    <p:sldId id="341" r:id="rId12"/>
    <p:sldId id="257" r:id="rId13"/>
    <p:sldId id="325" r:id="rId14"/>
    <p:sldId id="334" r:id="rId15"/>
    <p:sldId id="326" r:id="rId16"/>
    <p:sldId id="342" r:id="rId17"/>
    <p:sldId id="339" r:id="rId18"/>
    <p:sldId id="340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9CDEB43-68EF-4ED7-955D-2E0436BCD499}">
          <p14:sldIdLst>
            <p14:sldId id="335"/>
            <p14:sldId id="336"/>
            <p14:sldId id="346"/>
            <p14:sldId id="345"/>
            <p14:sldId id="304"/>
            <p14:sldId id="324"/>
            <p14:sldId id="338"/>
          </p14:sldIdLst>
        </p14:section>
        <p14:section name="Introduction" id="{12DC6B3F-A3CA-483D-8CA6-2F6284593648}">
          <p14:sldIdLst>
            <p14:sldId id="341"/>
            <p14:sldId id="257"/>
            <p14:sldId id="325"/>
            <p14:sldId id="334"/>
            <p14:sldId id="326"/>
            <p14:sldId id="342"/>
            <p14:sldId id="339"/>
            <p14:sldId id="340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ADE908-713D-24A2-8309-EA9EC5C86D91}" name="Susanne Nies" initials="SN" userId="S::susanne.nies_smartwires.com#ext#@supernodeenergy.onmicrosoft.com::e471a21d-d0ad-4513-9100-700f78c959bd" providerId="AD"/>
  <p188:author id="{5EEA69A0-4AF7-60E3-973E-9E0A70FBC008}" name="Kristy Louise Rhades" initials="KR" userId="S::kristylouise.rhades_currenteurope.eu#ext#@supernode.energy::b5b78c67-0107-4f23-b8cc-7e13c6c4e2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te.bartus" initials="ma" lastIdx="1" clrIdx="0">
    <p:extLst>
      <p:ext uri="{19B8F6BF-5375-455C-9EA6-DF929625EA0E}">
        <p15:presenceInfo xmlns:p15="http://schemas.microsoft.com/office/powerpoint/2012/main" userId="S::mante.bartus_yahoo.com#ext#@supernodeenergy.onmicrosoft.com::8de53087-1978-450b-8ada-ef06ed5e48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5000"/>
  </p:normalViewPr>
  <p:slideViewPr>
    <p:cSldViewPr snapToGrid="0">
      <p:cViewPr>
        <p:scale>
          <a:sx n="75" d="100"/>
          <a:sy n="75" d="100"/>
        </p:scale>
        <p:origin x="86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D15F4-3DF7-4199-A978-E35A76CDE16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7100-DA92-4947-9C32-EC8314AB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8D1A4-DC1D-4D4E-91B1-0A252635C241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703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CEB56BA-7FDE-3A48-8031-61EE5B0C37BE}"/>
              </a:ext>
            </a:extLst>
          </p:cNvPr>
          <p:cNvGrpSpPr/>
          <p:nvPr/>
        </p:nvGrpSpPr>
        <p:grpSpPr>
          <a:xfrm>
            <a:off x="0" y="0"/>
            <a:ext cx="8872695" cy="6858000"/>
            <a:chOff x="-271305" y="0"/>
            <a:chExt cx="8370276" cy="6858000"/>
          </a:xfrm>
          <a:gradFill flip="none" rotWithShape="1">
            <a:gsLst>
              <a:gs pos="0">
                <a:schemeClr val="tx2"/>
              </a:gs>
              <a:gs pos="30000">
                <a:schemeClr val="accent2"/>
              </a:gs>
              <a:gs pos="83000">
                <a:schemeClr val="accent4"/>
              </a:gs>
            </a:gsLst>
            <a:lin ang="17400000" scaled="0"/>
            <a:tileRect/>
          </a:gradFill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60F29647-1A7A-4B40-94DF-6B62A0E156F0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CE41EB-7CE2-D84D-A220-E238CE4D6FF8}"/>
                </a:ext>
              </a:extLst>
            </p:cNvPr>
            <p:cNvSpPr/>
            <p:nvPr/>
          </p:nvSpPr>
          <p:spPr>
            <a:xfrm>
              <a:off x="-271305" y="0"/>
              <a:ext cx="647657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0B08E8-DE50-0A43-8380-B4BBDF36D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55" y="418979"/>
            <a:ext cx="6715648" cy="2387600"/>
          </a:xfrm>
        </p:spPr>
        <p:txBody>
          <a:bodyPr l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DC898-E4A9-9A44-A976-9BF88E925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55" y="3328316"/>
            <a:ext cx="4949443" cy="1328858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3E8013A-9410-F84B-AA47-E8A0E6B887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85" y="5087617"/>
            <a:ext cx="3512432" cy="11780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A1B15-8CE9-E241-9AA7-F8C3DA83CF4F}"/>
              </a:ext>
            </a:extLst>
          </p:cNvPr>
          <p:cNvCxnSpPr/>
          <p:nvPr/>
        </p:nvCxnSpPr>
        <p:spPr>
          <a:xfrm>
            <a:off x="579455" y="3147407"/>
            <a:ext cx="6022312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FA6743E-BDD3-0740-B864-ADB2C7D42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55" y="5767754"/>
            <a:ext cx="4280842" cy="497900"/>
          </a:xfrm>
        </p:spPr>
        <p:txBody>
          <a:bodyPr lIns="0" anchor="b"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54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53BEFC-2D98-5D42-BE43-D1050DD285B5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accent5"/>
          </a:solidFill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D2C17454-7DC9-304A-80D6-25A7140E8A28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FBE94D-D419-E543-B4CB-C582C9587027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21E37E-7B67-C345-A5D2-50A9483353AA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395018A-AEA2-174C-A064-609EAE8478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6052423"/>
            <a:ext cx="1592772" cy="5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27A9E2-045D-4B45-9AE6-1321929AC5B6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tx1">
              <a:alpha val="13000"/>
            </a:schemeClr>
          </a:solidFill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463CDD4C-647A-3447-9BF6-3DBEF7A2C5A7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188B23-F086-0F42-BC47-623193B7FC0A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21E37E-7B67-C345-A5D2-50A9483353AA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5018A-AEA2-174C-A064-609EAE8478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2" y="6052423"/>
            <a:ext cx="1592771" cy="5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Space f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650C54-4473-46A9-BF0E-855B6B580DC7}"/>
              </a:ext>
            </a:extLst>
          </p:cNvPr>
          <p:cNvSpPr/>
          <p:nvPr/>
        </p:nvSpPr>
        <p:spPr>
          <a:xfrm>
            <a:off x="5638800" y="0"/>
            <a:ext cx="65532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DE94AA1-E1AA-4948-B35C-A25024F85C88}"/>
              </a:ext>
            </a:extLst>
          </p:cNvPr>
          <p:cNvSpPr/>
          <p:nvPr/>
        </p:nvSpPr>
        <p:spPr>
          <a:xfrm>
            <a:off x="7711103" y="6322769"/>
            <a:ext cx="376108" cy="535230"/>
          </a:xfrm>
          <a:prstGeom prst="parallelogram">
            <a:avLst>
              <a:gd name="adj" fmla="val 3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CE0F557-1510-4A5D-9B08-90FE8FDA8CFA}"/>
              </a:ext>
            </a:extLst>
          </p:cNvPr>
          <p:cNvSpPr/>
          <p:nvPr/>
        </p:nvSpPr>
        <p:spPr>
          <a:xfrm>
            <a:off x="8143141" y="6322769"/>
            <a:ext cx="486410" cy="535230"/>
          </a:xfrm>
          <a:prstGeom prst="parallelogram">
            <a:avLst>
              <a:gd name="adj" fmla="val 27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A85D2D7-F991-4BCD-89F9-425094DD740C}"/>
              </a:ext>
            </a:extLst>
          </p:cNvPr>
          <p:cNvSpPr/>
          <p:nvPr/>
        </p:nvSpPr>
        <p:spPr>
          <a:xfrm>
            <a:off x="8685481" y="6322769"/>
            <a:ext cx="623570" cy="535230"/>
          </a:xfrm>
          <a:prstGeom prst="parallelogram">
            <a:avLst>
              <a:gd name="adj" fmla="val 27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450DE34-C932-4B13-96B4-0886D03DF548}"/>
              </a:ext>
            </a:extLst>
          </p:cNvPr>
          <p:cNvSpPr/>
          <p:nvPr/>
        </p:nvSpPr>
        <p:spPr>
          <a:xfrm>
            <a:off x="9364980" y="6322769"/>
            <a:ext cx="697230" cy="535230"/>
          </a:xfrm>
          <a:prstGeom prst="parallelogram">
            <a:avLst>
              <a:gd name="adj" fmla="val 27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B7642-643D-4418-A920-FC967B6AA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Slide </a:t>
            </a:r>
            <a:fld id="{C2811EC8-16E9-451F-A100-47DAADFBB6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357FE03-FE85-4ABF-B58D-3F951560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4" y="318320"/>
            <a:ext cx="11234769" cy="4522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9302A67-5F5B-4699-AC09-61BD4F4A1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234" y="781982"/>
            <a:ext cx="11247438" cy="38576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50C54-4473-46A9-BF0E-855B6B580DC7}"/>
              </a:ext>
            </a:extLst>
          </p:cNvPr>
          <p:cNvSpPr/>
          <p:nvPr userDrawn="1"/>
        </p:nvSpPr>
        <p:spPr>
          <a:xfrm>
            <a:off x="5638800" y="0"/>
            <a:ext cx="6553200" cy="78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DE94AA1-E1AA-4948-B35C-A25024F85C88}"/>
              </a:ext>
            </a:extLst>
          </p:cNvPr>
          <p:cNvSpPr/>
          <p:nvPr userDrawn="1"/>
        </p:nvSpPr>
        <p:spPr>
          <a:xfrm>
            <a:off x="7711103" y="6322769"/>
            <a:ext cx="376108" cy="535230"/>
          </a:xfrm>
          <a:prstGeom prst="parallelogram">
            <a:avLst>
              <a:gd name="adj" fmla="val 3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FCE0F557-1510-4A5D-9B08-90FE8FDA8CFA}"/>
              </a:ext>
            </a:extLst>
          </p:cNvPr>
          <p:cNvSpPr/>
          <p:nvPr userDrawn="1"/>
        </p:nvSpPr>
        <p:spPr>
          <a:xfrm>
            <a:off x="8143141" y="6322769"/>
            <a:ext cx="486410" cy="535230"/>
          </a:xfrm>
          <a:prstGeom prst="parallelogram">
            <a:avLst>
              <a:gd name="adj" fmla="val 27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A85D2D7-F991-4BCD-89F9-425094DD740C}"/>
              </a:ext>
            </a:extLst>
          </p:cNvPr>
          <p:cNvSpPr/>
          <p:nvPr userDrawn="1"/>
        </p:nvSpPr>
        <p:spPr>
          <a:xfrm>
            <a:off x="8685481" y="6322769"/>
            <a:ext cx="623570" cy="535230"/>
          </a:xfrm>
          <a:prstGeom prst="parallelogram">
            <a:avLst>
              <a:gd name="adj" fmla="val 27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6450DE34-C932-4B13-96B4-0886D03DF548}"/>
              </a:ext>
            </a:extLst>
          </p:cNvPr>
          <p:cNvSpPr/>
          <p:nvPr userDrawn="1"/>
        </p:nvSpPr>
        <p:spPr>
          <a:xfrm>
            <a:off x="9364980" y="6322769"/>
            <a:ext cx="697230" cy="535230"/>
          </a:xfrm>
          <a:prstGeom prst="parallelogram">
            <a:avLst>
              <a:gd name="adj" fmla="val 274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2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FBAD68-8CB9-DB4E-BAAE-09300A9A8FFD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accent5"/>
          </a:solidFill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7249711E-0D40-564E-A196-DFE243528C5F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1794E5-2B71-EF4D-A355-F8E144A0BEE4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AA0D25-03E1-D54A-AB10-AA6DF34F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475218" cy="99140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1DDA-D16A-9049-AB24-A51FE43E9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467059"/>
            <a:ext cx="11475218" cy="4421276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87A14-E8BE-3A4F-9B45-2F5F88EE55FF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32B475-C6E3-1C44-ACF3-7176F9478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6052423"/>
            <a:ext cx="1592772" cy="5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4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074D9C-2814-5347-BCF5-6BAE3D86955A}"/>
              </a:ext>
            </a:extLst>
          </p:cNvPr>
          <p:cNvSpPr/>
          <p:nvPr/>
        </p:nvSpPr>
        <p:spPr>
          <a:xfrm>
            <a:off x="-1674" y="0"/>
            <a:ext cx="12193674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accent2"/>
              </a:gs>
              <a:gs pos="83000">
                <a:schemeClr val="accent4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9A456-98E7-9A4C-8253-4B761AAC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5367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065D-9C01-EC4E-9C22-D062AC59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924"/>
            <a:ext cx="10515600" cy="11033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8DFC9-06BF-7F4D-A4DC-51A2BA01AE46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235E80-E40C-724D-968F-21842AD9BB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2" y="6052423"/>
            <a:ext cx="1592771" cy="53420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255628-4A27-7E44-897C-FEFA305F3CD2}"/>
              </a:ext>
            </a:extLst>
          </p:cNvPr>
          <p:cNvCxnSpPr>
            <a:cxnSpLocks/>
          </p:cNvCxnSpPr>
          <p:nvPr/>
        </p:nvCxnSpPr>
        <p:spPr>
          <a:xfrm>
            <a:off x="831850" y="3843252"/>
            <a:ext cx="10515600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8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074D9C-2814-5347-BCF5-6BAE3D86955A}"/>
              </a:ext>
            </a:extLst>
          </p:cNvPr>
          <p:cNvSpPr/>
          <p:nvPr/>
        </p:nvSpPr>
        <p:spPr>
          <a:xfrm>
            <a:off x="-1674" y="0"/>
            <a:ext cx="12193674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0000">
                <a:schemeClr val="accent2"/>
              </a:gs>
              <a:gs pos="83000">
                <a:schemeClr val="accent4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9A456-98E7-9A4C-8253-4B761AAC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5367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065D-9C01-EC4E-9C22-D062AC59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924"/>
            <a:ext cx="10515600" cy="110335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8DFC9-06BF-7F4D-A4DC-51A2BA01AE46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235E80-E40C-724D-968F-21842AD9BB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2" y="6052423"/>
            <a:ext cx="1592771" cy="5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BD5F70-F727-B54F-9B83-F782835E2D1C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accent5"/>
          </a:solidFill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9859D1E-DCF4-8848-991A-0BD0614FE6B1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47B3E0-69EA-3F4D-A534-0B7F011C65F2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EF05F9-6E23-8B46-B868-98072B36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475218" cy="99140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64B4-8C33-054C-A1C5-4BFC2134E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2" y="1446963"/>
            <a:ext cx="5668108" cy="444137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18DB2-DE87-0647-8F9A-B67CC51CF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6963"/>
            <a:ext cx="5654710" cy="444137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C8ABD-73DA-954E-BB30-B9BDFB21E814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F4BAB62-4DD4-A443-90C0-BC656FBA60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6052423"/>
            <a:ext cx="1592772" cy="5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BD5F70-F727-B54F-9B83-F782835E2D1C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accent5"/>
          </a:solidFill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9859D1E-DCF4-8848-991A-0BD0614FE6B1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47B3E0-69EA-3F4D-A534-0B7F011C65F2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EF05F9-6E23-8B46-B868-98072B36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4531807" cy="124261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64B4-8C33-054C-A1C5-4BFC2134E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2" y="1708221"/>
            <a:ext cx="4531807" cy="418011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C8ABD-73DA-954E-BB30-B9BDFB21E814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F4BAB62-4DD4-A443-90C0-BC656FBA60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6052423"/>
            <a:ext cx="1592772" cy="53420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A88556C-7090-6748-B11E-3FD588C36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723" y="937157"/>
            <a:ext cx="6581165" cy="4983686"/>
          </a:xfrm>
          <a:solidFill>
            <a:schemeClr val="bg1"/>
          </a:solidFill>
          <a:effectLst>
            <a:outerShdw blurRad="190500" dist="63500" dir="5400000" algn="t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64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F9CBAF-AD7C-3F48-BAA1-DBCEA625839D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accent5"/>
          </a:solidFill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77FDB1B-282A-3347-91FD-2429A2FB7DB1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002B8A-C3E0-DD48-BF8A-654B0541C400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0E6AD2-1DEB-6D4C-8E79-4DD32E0E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7594"/>
            <a:ext cx="11475218" cy="998967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88FD-0B14-C74D-934B-FC356BA5B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66" y="1453233"/>
            <a:ext cx="5654710" cy="622997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1CB44-AEA5-784A-877D-678FAC7D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866" y="2169701"/>
            <a:ext cx="5654710" cy="369853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807EA-01B1-FF46-9CA3-AD63B321F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3233"/>
            <a:ext cx="5654710" cy="622997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FD24F-EE21-A248-889B-89130228C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9701"/>
            <a:ext cx="5654710" cy="369853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BC8417-0C70-2549-86FD-38CCC2EEDA32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40FB90-595C-4A4A-950C-E1F0638C25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6052423"/>
            <a:ext cx="1592772" cy="5342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B1034D-457A-0448-89A6-47D634E46EEE}"/>
              </a:ext>
            </a:extLst>
          </p:cNvPr>
          <p:cNvCxnSpPr>
            <a:cxnSpLocks/>
          </p:cNvCxnSpPr>
          <p:nvPr/>
        </p:nvCxnSpPr>
        <p:spPr>
          <a:xfrm>
            <a:off x="342866" y="2058406"/>
            <a:ext cx="5654710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ACB3AE-5FFB-904B-AC8F-CEE166F893A8}"/>
              </a:ext>
            </a:extLst>
          </p:cNvPr>
          <p:cNvCxnSpPr>
            <a:cxnSpLocks/>
          </p:cNvCxnSpPr>
          <p:nvPr/>
        </p:nvCxnSpPr>
        <p:spPr>
          <a:xfrm>
            <a:off x="6172200" y="2058406"/>
            <a:ext cx="5654710" cy="0"/>
          </a:xfrm>
          <a:prstGeom prst="line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8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23CBF3A-4B4F-384E-948F-DBD2C096F24D}"/>
              </a:ext>
            </a:extLst>
          </p:cNvPr>
          <p:cNvGrpSpPr/>
          <p:nvPr/>
        </p:nvGrpSpPr>
        <p:grpSpPr>
          <a:xfrm rot="10800000">
            <a:off x="9415306" y="0"/>
            <a:ext cx="2776694" cy="6858000"/>
            <a:chOff x="5479508" y="0"/>
            <a:chExt cx="2619463" cy="6858000"/>
          </a:xfrm>
          <a:solidFill>
            <a:schemeClr val="accent5"/>
          </a:solidFill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6919E047-985B-8848-A639-B8F7DA0B78B8}"/>
                </a:ext>
              </a:extLst>
            </p:cNvPr>
            <p:cNvSpPr/>
            <p:nvPr/>
          </p:nvSpPr>
          <p:spPr>
            <a:xfrm rot="10800000" flipH="1">
              <a:off x="6205272" y="0"/>
              <a:ext cx="189369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D17EC6-271B-1345-AE90-863E08B5E33A}"/>
                </a:ext>
              </a:extLst>
            </p:cNvPr>
            <p:cNvSpPr/>
            <p:nvPr/>
          </p:nvSpPr>
          <p:spPr>
            <a:xfrm>
              <a:off x="5479508" y="0"/>
              <a:ext cx="72576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489830-6926-6449-8456-F2C8CBCF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475218" cy="99140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B2EF3-01EE-2E42-9DE0-3AC8F399ADDE}"/>
              </a:ext>
            </a:extLst>
          </p:cNvPr>
          <p:cNvSpPr txBox="1"/>
          <p:nvPr/>
        </p:nvSpPr>
        <p:spPr>
          <a:xfrm>
            <a:off x="11577483" y="6369764"/>
            <a:ext cx="249427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fld id="{A9525A69-A855-3246-B853-294572C4B62A}" type="slidenum">
              <a:rPr lang="en-US" sz="1000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3CD32B2-1B0C-EB48-BD81-45EFE3EA63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6052423"/>
            <a:ext cx="1592772" cy="5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7" idx="0"/>
          </p:cNvCxnSpPr>
          <p:nvPr userDrawn="1"/>
        </p:nvCxnSpPr>
        <p:spPr>
          <a:xfrm flipH="1">
            <a:off x="795363" y="1585320"/>
            <a:ext cx="3" cy="447460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21932" y="4519697"/>
            <a:ext cx="946863" cy="9468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 userDrawn="1"/>
        </p:nvSpPr>
        <p:spPr>
          <a:xfrm>
            <a:off x="321930" y="3014161"/>
            <a:ext cx="946863" cy="9468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/>
          <p:cNvSpPr/>
          <p:nvPr userDrawn="1"/>
        </p:nvSpPr>
        <p:spPr>
          <a:xfrm>
            <a:off x="321931" y="1508626"/>
            <a:ext cx="946863" cy="94686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 userDrawn="1"/>
        </p:nvSpPr>
        <p:spPr>
          <a:xfrm>
            <a:off x="394978" y="1585320"/>
            <a:ext cx="800776" cy="7953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 userDrawn="1"/>
        </p:nvSpPr>
        <p:spPr>
          <a:xfrm>
            <a:off x="394978" y="3089910"/>
            <a:ext cx="800776" cy="795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 userDrawn="1"/>
        </p:nvSpPr>
        <p:spPr>
          <a:xfrm>
            <a:off x="394978" y="4595446"/>
            <a:ext cx="800776" cy="795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489830-6926-6449-8456-F2C8CBCF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6"/>
            <a:ext cx="11475218" cy="991402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81013" y="1727200"/>
            <a:ext cx="625475" cy="528638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I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528638" y="3271838"/>
            <a:ext cx="577850" cy="4826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endParaRPr lang="en-I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81013" y="4764088"/>
            <a:ext cx="625475" cy="508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IE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508125" y="1585913"/>
            <a:ext cx="10318750" cy="44608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508125" y="2106112"/>
            <a:ext cx="10318750" cy="460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506873" y="3089910"/>
            <a:ext cx="10318750" cy="44608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06873" y="3610109"/>
            <a:ext cx="10318750" cy="460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506873" y="4640425"/>
            <a:ext cx="10318750" cy="44608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1506873" y="5160624"/>
            <a:ext cx="10318750" cy="460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97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E6F90-1308-A041-90AF-5D0EE194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5"/>
            <a:ext cx="11475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76F0F-BDE2-E147-BDC3-9A86F15DD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692" y="1825625"/>
            <a:ext cx="114752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30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6" r:id="rId6"/>
    <p:sldLayoutId id="2147483653" r:id="rId7"/>
    <p:sldLayoutId id="2147483654" r:id="rId8"/>
    <p:sldLayoutId id="2147483660" r:id="rId9"/>
    <p:sldLayoutId id="2147483655" r:id="rId10"/>
    <p:sldLayoutId id="2147483657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renteurope.eu/wp-content/uploads/2022/06/220530_currENT-policy-paper-Grid-Enhancing-Technologies-to-support-TSOs-achieve-the-70-target-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smartwires.com/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DA83B-42F0-A95C-FC90-4479F348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B643-0AD0-34DC-EEB1-F580E49D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Innovative Grid Technologies can help Member States achieve NECP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0FCB-FB04-72FD-7FBA-41686DDF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1771859"/>
            <a:ext cx="8028829" cy="4421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has </a:t>
            </a:r>
            <a:r>
              <a:rPr lang="en-US" dirty="0" err="1"/>
              <a:t>analysed</a:t>
            </a:r>
            <a:r>
              <a:rPr lang="en-US" dirty="0"/>
              <a:t> how the 27 Member States consider innovative grid technologies in their NECPs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exercise has already been done for </a:t>
            </a:r>
            <a:r>
              <a:rPr lang="en-US" dirty="0">
                <a:hlinkClick r:id="rId2"/>
              </a:rPr>
              <a:t>the 70% Action Plans </a:t>
            </a:r>
            <a:r>
              <a:rPr lang="en-US" dirty="0"/>
              <a:t>for cross-border trade, was launched at Florence Forum in June. </a:t>
            </a:r>
          </a:p>
        </p:txBody>
      </p:sp>
    </p:spTree>
    <p:extLst>
      <p:ext uri="{BB962C8B-B14F-4D97-AF65-F5344CB8AC3E}">
        <p14:creationId xmlns:p14="http://schemas.microsoft.com/office/powerpoint/2010/main" val="355758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6CEA-C39E-D164-43AF-4A1C1C72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4" y="156023"/>
            <a:ext cx="11239832" cy="1298476"/>
          </a:xfrm>
        </p:spPr>
        <p:txBody>
          <a:bodyPr>
            <a:normAutofit/>
          </a:bodyPr>
          <a:lstStyle/>
          <a:p>
            <a:r>
              <a:rPr lang="en-US" sz="3600" dirty="0" err="1"/>
              <a:t>Consentec</a:t>
            </a:r>
            <a:r>
              <a:rPr lang="en-US" sz="3600" dirty="0"/>
              <a:t>: GETs toolbox can save 90% of </a:t>
            </a:r>
            <a:r>
              <a:rPr lang="en-US" sz="3600" dirty="0" err="1"/>
              <a:t>redispatching</a:t>
            </a:r>
            <a:r>
              <a:rPr lang="en-US" sz="3600" dirty="0"/>
              <a:t> costs in 2030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75955-676E-4CCE-22FE-0E5F1017E30A}"/>
              </a:ext>
            </a:extLst>
          </p:cNvPr>
          <p:cNvSpPr txBox="1"/>
          <p:nvPr/>
        </p:nvSpPr>
        <p:spPr>
          <a:xfrm>
            <a:off x="359268" y="1694367"/>
            <a:ext cx="523745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dirty="0"/>
              <a:t>Combination of Dynamic Line Rating, M-SSSC and Superconductors: </a:t>
            </a:r>
          </a:p>
          <a:p>
            <a:pPr lvl="1">
              <a:buChar char="•"/>
            </a:pPr>
            <a:r>
              <a:rPr lang="nl-NL" sz="2000" dirty="0"/>
              <a:t>90% reduction in congestion and redispatch costs</a:t>
            </a:r>
          </a:p>
          <a:p>
            <a:pPr lvl="1">
              <a:buChar char="•"/>
            </a:pPr>
            <a:r>
              <a:rPr lang="nl-NL" sz="2000" dirty="0"/>
              <a:t>3 TWh avoided RES curtailment </a:t>
            </a:r>
          </a:p>
          <a:p>
            <a:pPr>
              <a:buChar char="•"/>
            </a:pPr>
            <a:endParaRPr lang="nl-NL" sz="2000" dirty="0"/>
          </a:p>
          <a:p>
            <a:endParaRPr lang="de-DE" dirty="0"/>
          </a:p>
        </p:txBody>
      </p:sp>
      <p:pic>
        <p:nvPicPr>
          <p:cNvPr id="12" name="Picture 12" descr="A picture containing text, sky, pylon, outdoor object&#10;&#10;Description automatically generated">
            <a:extLst>
              <a:ext uri="{FF2B5EF4-FFF2-40B4-BE49-F238E27FC236}">
                <a16:creationId xmlns:a16="http://schemas.microsoft.com/office/drawing/2014/main" id="{656DEB1F-0693-955B-0B90-BC8F7397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824" y="1556307"/>
            <a:ext cx="4835856" cy="4562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A412D-3849-38DE-87D5-53327B0BA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" r="12312" b="5630"/>
          <a:stretch/>
        </p:blipFill>
        <p:spPr>
          <a:xfrm>
            <a:off x="1100831" y="3429000"/>
            <a:ext cx="4136994" cy="2690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16E6-56A4-54FB-19FF-5A585D1B7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64" y="6167471"/>
            <a:ext cx="1906888" cy="534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FA4D37-1EA8-AD1D-E7FA-71FEF3E05E3C}"/>
              </a:ext>
            </a:extLst>
          </p:cNvPr>
          <p:cNvSpPr txBox="1"/>
          <p:nvPr/>
        </p:nvSpPr>
        <p:spPr>
          <a:xfrm>
            <a:off x="7606352" y="6220837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9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0C1F856-6B4E-FD01-776B-5EE3DEEE2580}"/>
              </a:ext>
            </a:extLst>
          </p:cNvPr>
          <p:cNvSpPr txBox="1"/>
          <p:nvPr/>
        </p:nvSpPr>
        <p:spPr>
          <a:xfrm>
            <a:off x="447041" y="1717040"/>
            <a:ext cx="33934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8 countries do not consider innovative grid technogies at all</a:t>
            </a:r>
          </a:p>
          <a:p>
            <a:endParaRPr lang="nl-NL" dirty="0"/>
          </a:p>
          <a:p>
            <a:r>
              <a:rPr lang="nl-NL" dirty="0"/>
              <a:t>9 countries consider some relatively innovative grid technologies</a:t>
            </a:r>
          </a:p>
          <a:p>
            <a:endParaRPr lang="nl-NL" dirty="0"/>
          </a:p>
          <a:p>
            <a:r>
              <a:rPr lang="nl-NL" dirty="0"/>
              <a:t>10 country considers many different innovative grid technologies</a:t>
            </a:r>
          </a:p>
          <a:p>
            <a:endParaRPr lang="nl-N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172513-A4E7-0F0F-9419-22A91697A936}"/>
              </a:ext>
            </a:extLst>
          </p:cNvPr>
          <p:cNvSpPr txBox="1">
            <a:spLocks/>
          </p:cNvSpPr>
          <p:nvPr/>
        </p:nvSpPr>
        <p:spPr>
          <a:xfrm>
            <a:off x="351692" y="682368"/>
            <a:ext cx="4707988" cy="991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chemeClr val="tx2"/>
                </a:solidFill>
              </a:rPr>
              <a:t>Results currENT analysis NECPs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94FE6-A83C-DC19-408D-965A9F4FB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8"/>
          <a:stretch/>
        </p:blipFill>
        <p:spPr>
          <a:xfrm>
            <a:off x="5243804" y="0"/>
            <a:ext cx="6948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0C1F856-6B4E-FD01-776B-5EE3DEEE2580}"/>
              </a:ext>
            </a:extLst>
          </p:cNvPr>
          <p:cNvSpPr txBox="1"/>
          <p:nvPr/>
        </p:nvSpPr>
        <p:spPr>
          <a:xfrm>
            <a:off x="271479" y="2110781"/>
            <a:ext cx="11551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NECP - THE reference for national, and in conjunction, European Net Zero trajectories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Efficient use of infrastructure through the Energy Efficiency First Principle, that includes System Efficiency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NOVA principle to be applied everywhere when talking about the electricity grid, and transparency in its implementation is key.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Better alignment between NECPs and Network Development Plans.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NECPs to include technology toolbox, and also emerging technologies, their expected impact. From Sandboxes to Pathfinder: we need everything for the uptake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NECPs  to include non-binding agreements on offshore network development plans for renewables, established by Article 14 of the recently revised Trans-European Networks for Energy (TEN-E).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European Commission/ACER to assess the benefits of innovative grid technologies for the next two winters and for  reaching climate neutrality.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172513-A4E7-0F0F-9419-22A91697A936}"/>
              </a:ext>
            </a:extLst>
          </p:cNvPr>
          <p:cNvSpPr txBox="1">
            <a:spLocks/>
          </p:cNvSpPr>
          <p:nvPr/>
        </p:nvSpPr>
        <p:spPr>
          <a:xfrm>
            <a:off x="351691" y="243823"/>
            <a:ext cx="11391129" cy="991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 dirty="0">
                <a:solidFill>
                  <a:schemeClr val="tx2"/>
                </a:solidFill>
              </a:rPr>
              <a:t>Our seven recommendations for the next NECPs,</a:t>
            </a:r>
          </a:p>
          <a:p>
            <a:pPr algn="just"/>
            <a:r>
              <a:rPr lang="nl-NL" sz="3600" dirty="0">
                <a:solidFill>
                  <a:schemeClr val="tx2"/>
                </a:solidFill>
              </a:rPr>
              <a:t>And for Now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6DA90F-4B56-E3BB-F306-3B2C11CBA7A6}"/>
              </a:ext>
            </a:extLst>
          </p:cNvPr>
          <p:cNvSpPr/>
          <p:nvPr/>
        </p:nvSpPr>
        <p:spPr>
          <a:xfrm>
            <a:off x="190535" y="6076950"/>
            <a:ext cx="10237870" cy="5372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! Save Energy through Redispatch and curtailment avoidance, Now!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19F84-2F4C-1DB9-F7D0-66A50A8A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850" y="872925"/>
            <a:ext cx="2478149" cy="15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6EED0A8-112B-2C82-D555-A9D3C720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FEF746F-2168-C3CE-292D-ACB097D9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2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86A43A91-1573-9EFB-51AE-BBC5FC93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FE90-AC54-486C-01EB-6F5EB2CD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8D7B-724D-83D6-89C6-495F67B6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Introduction and moderation by Layla Sawyer, Secretary General, currENT Europe</a:t>
            </a:r>
          </a:p>
          <a:p>
            <a:pPr marL="0" indent="0">
              <a:buNone/>
            </a:pPr>
            <a:endParaRPr lang="en-GB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Turmes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Energy Minister of Luxembourg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Susanne Nies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Board Chair of currENT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Paula Abreu Marques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Head of Unit at DG ENER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Giles Dickson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CEO of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WindEurope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6629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13DD00-2F89-DF94-5CA3-821ED332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2C20-62E1-B7D7-EB3C-3E72D1DC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big picture	</a:t>
            </a:r>
          </a:p>
        </p:txBody>
      </p:sp>
      <p:pic>
        <p:nvPicPr>
          <p:cNvPr id="1026" name="Picture 2" descr="European Commission: &quot;Our energy saving measures for the current crisis…&quot; -  EU Voice">
            <a:extLst>
              <a:ext uri="{FF2B5EF4-FFF2-40B4-BE49-F238E27FC236}">
                <a16:creationId xmlns:a16="http://schemas.microsoft.com/office/drawing/2014/main" id="{C0FE0581-61AE-4768-40DC-145F5DE5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94" y="535591"/>
            <a:ext cx="5437016" cy="36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49B83C-0DA8-F725-26F9-E9316F74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90" y="1356528"/>
            <a:ext cx="5730910" cy="4190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Formidable renewables targets</a:t>
            </a:r>
          </a:p>
          <a:p>
            <a:pPr lvl="1"/>
            <a:r>
              <a:rPr lang="nl-NL" dirty="0"/>
              <a:t>Wind: from 190GW today to 510GW in 2030</a:t>
            </a:r>
          </a:p>
          <a:p>
            <a:pPr lvl="1"/>
            <a:r>
              <a:rPr lang="nl-NL" dirty="0"/>
              <a:t>Solar: 136 GW 2020 and to add 600 GW by 2030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/>
              <a:t>Market reform and uncertainty for Investors, supply chain challenges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-&gt; Are electricity grids keeping up?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2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962-78E7-4FC5-B7F5-630B8FE5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89" y="234193"/>
            <a:ext cx="11475218" cy="1744240"/>
          </a:xfrm>
        </p:spPr>
        <p:txBody>
          <a:bodyPr>
            <a:normAutofit/>
          </a:bodyPr>
          <a:lstStyle/>
          <a:p>
            <a:r>
              <a:rPr lang="en-US" dirty="0"/>
              <a:t>currENT Europe is the voice of Europe’s innovative grid technology companies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F837B2-3316-3943-739D-C22ED07FB753}"/>
              </a:ext>
            </a:extLst>
          </p:cNvPr>
          <p:cNvGrpSpPr/>
          <p:nvPr/>
        </p:nvGrpSpPr>
        <p:grpSpPr>
          <a:xfrm>
            <a:off x="730833" y="3429000"/>
            <a:ext cx="9178307" cy="3372352"/>
            <a:chOff x="-2255617" y="3364835"/>
            <a:chExt cx="10760319" cy="37878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AAD0CD-C03D-57CE-D023-4EDE9AA4F5C6}"/>
                </a:ext>
              </a:extLst>
            </p:cNvPr>
            <p:cNvGrpSpPr/>
            <p:nvPr/>
          </p:nvGrpSpPr>
          <p:grpSpPr>
            <a:xfrm>
              <a:off x="-2255617" y="3364835"/>
              <a:ext cx="10760319" cy="3787839"/>
              <a:chOff x="-2655112" y="3418101"/>
              <a:chExt cx="10760319" cy="37878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292384F-1F81-44E2-BEA1-FB4F7ADBBD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0111" y="5650561"/>
                <a:ext cx="1555379" cy="1555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0B1B3E-A079-4FD9-13B8-E93A7326365A}"/>
                  </a:ext>
                </a:extLst>
              </p:cNvPr>
              <p:cNvGrpSpPr/>
              <p:nvPr/>
            </p:nvGrpSpPr>
            <p:grpSpPr>
              <a:xfrm>
                <a:off x="-2655112" y="3418101"/>
                <a:ext cx="10760319" cy="2429827"/>
                <a:chOff x="-2530825" y="3266680"/>
                <a:chExt cx="10760319" cy="2429827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88FD345-11C5-8A1F-5574-D90AFCF179DD}"/>
                    </a:ext>
                  </a:extLst>
                </p:cNvPr>
                <p:cNvGrpSpPr/>
                <p:nvPr/>
              </p:nvGrpSpPr>
              <p:grpSpPr>
                <a:xfrm>
                  <a:off x="-2530825" y="3266680"/>
                  <a:ext cx="10760319" cy="2429827"/>
                  <a:chOff x="-2477559" y="3353890"/>
                  <a:chExt cx="10760319" cy="2429827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85B78960-3E71-4330-8529-17AFCDA632B9}"/>
                      </a:ext>
                    </a:extLst>
                  </p:cNvPr>
                  <p:cNvGrpSpPr/>
                  <p:nvPr/>
                </p:nvGrpSpPr>
                <p:grpSpPr>
                  <a:xfrm>
                    <a:off x="-2477559" y="3353890"/>
                    <a:ext cx="10760319" cy="2429827"/>
                    <a:chOff x="-3498490" y="3370432"/>
                    <a:chExt cx="10760319" cy="2429827"/>
                  </a:xfrm>
                </p:grpSpPr>
                <p:pic>
                  <p:nvPicPr>
                    <p:cNvPr id="4" name="Picture 3">
                      <a:hlinkClick r:id="rId3"/>
                      <a:extLst>
                        <a:ext uri="{FF2B5EF4-FFF2-40B4-BE49-F238E27FC236}">
                          <a16:creationId xmlns:a16="http://schemas.microsoft.com/office/drawing/2014/main" id="{6C801C91-604B-4FBC-8648-EE68A871F4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231" y="4988739"/>
                      <a:ext cx="3163444" cy="81151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" name="Picture 4">
                      <a:extLst>
                        <a:ext uri="{FF2B5EF4-FFF2-40B4-BE49-F238E27FC236}">
                          <a16:creationId xmlns:a16="http://schemas.microsoft.com/office/drawing/2014/main" id="{C4B20BFD-F571-46F9-8D83-AC957EEF8E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3498490" y="3800561"/>
                      <a:ext cx="2653197" cy="5445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DBD43FC8-0F57-4CF5-B7C5-CCE953402A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630592" y="4839312"/>
                      <a:ext cx="1487494" cy="9609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5" descr="Logo, company name&#10;&#10;Description automatically generated">
                      <a:extLst>
                        <a:ext uri="{FF2B5EF4-FFF2-40B4-BE49-F238E27FC236}">
                          <a16:creationId xmlns:a16="http://schemas.microsoft.com/office/drawing/2014/main" id="{C50A6522-ADC0-40A9-B9B7-4029B6581A1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508097" y="3370432"/>
                      <a:ext cx="2753732" cy="194776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26" name="Picture 2" descr="Smart grid solutions for simpler energy transitions | depsys">
                      <a:extLst>
                        <a:ext uri="{FF2B5EF4-FFF2-40B4-BE49-F238E27FC236}">
                          <a16:creationId xmlns:a16="http://schemas.microsoft.com/office/drawing/2014/main" id="{5EB8C07D-0261-4238-9F43-B3BB3213C11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0727" y="3842048"/>
                      <a:ext cx="1721853" cy="5938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" name="Picture 5">
                      <a:extLst>
                        <a:ext uri="{FF2B5EF4-FFF2-40B4-BE49-F238E27FC236}">
                          <a16:creationId xmlns:a16="http://schemas.microsoft.com/office/drawing/2014/main" id="{DFAC834C-4EB2-44B0-9181-96421B275B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3382583" y="4546946"/>
                      <a:ext cx="1359725" cy="1253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8">
                      <a:extLst>
                        <a:ext uri="{FF2B5EF4-FFF2-40B4-BE49-F238E27FC236}">
                          <a16:creationId xmlns:a16="http://schemas.microsoft.com/office/drawing/2014/main" id="{F5860C54-7260-4C98-A92D-C708F43574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974951" y="3766854"/>
                      <a:ext cx="669055" cy="66905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 descr="Logo&#10;&#10;Description automatically generated">
                      <a:extLst>
                        <a:ext uri="{FF2B5EF4-FFF2-40B4-BE49-F238E27FC236}">
                          <a16:creationId xmlns:a16="http://schemas.microsoft.com/office/drawing/2014/main" id="{69C4EB36-D53B-4629-85E9-52E5BAB0C5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250511" y="4914024"/>
                      <a:ext cx="3043202" cy="81152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EA99661B-B720-2156-67D4-50EB3F3CCD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5682" y="3404782"/>
                    <a:ext cx="1361192" cy="136119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2" descr="Enline (Business/Productivity Software) Company Profile: Valuation &amp;  Investors | PitchBook">
                  <a:extLst>
                    <a:ext uri="{FF2B5EF4-FFF2-40B4-BE49-F238E27FC236}">
                      <a16:creationId xmlns:a16="http://schemas.microsoft.com/office/drawing/2014/main" id="{C2C33B3E-8E5C-C3A2-AABF-A600F768F5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5422" y="3317572"/>
                  <a:ext cx="1360111" cy="13601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9B6FB34-ECDD-03BA-132A-4588D8002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96588" y="6031173"/>
              <a:ext cx="2140464" cy="68762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B4ADA6-44CC-4F13-D1D0-8D27F58B5D42}"/>
              </a:ext>
            </a:extLst>
          </p:cNvPr>
          <p:cNvSpPr txBox="1"/>
          <p:nvPr/>
        </p:nvSpPr>
        <p:spPr>
          <a:xfrm>
            <a:off x="316396" y="2008442"/>
            <a:ext cx="10117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i="1" dirty="0">
                <a:latin typeface="+mj-lt"/>
              </a:rPr>
              <a:t>“Our vision is for the European power network to be </a:t>
            </a:r>
            <a:r>
              <a:rPr lang="en-US" sz="2400" i="1" dirty="0" err="1">
                <a:latin typeface="+mj-lt"/>
              </a:rPr>
              <a:t>recognised</a:t>
            </a:r>
            <a:r>
              <a:rPr lang="en-US" sz="2400" i="1" dirty="0">
                <a:latin typeface="+mj-lt"/>
              </a:rPr>
              <a:t> as the world leader in </a:t>
            </a:r>
            <a:r>
              <a:rPr lang="en-US" sz="2400" i="1" dirty="0" err="1">
                <a:latin typeface="+mj-lt"/>
              </a:rPr>
              <a:t>decarbonisation</a:t>
            </a:r>
            <a:r>
              <a:rPr lang="en-US" sz="2400" i="1" dirty="0">
                <a:latin typeface="+mj-lt"/>
              </a:rPr>
              <a:t> through the efficient use of innovative grid technologies”</a:t>
            </a:r>
          </a:p>
        </p:txBody>
      </p:sp>
    </p:spTree>
    <p:extLst>
      <p:ext uri="{BB962C8B-B14F-4D97-AF65-F5344CB8AC3E}">
        <p14:creationId xmlns:p14="http://schemas.microsoft.com/office/powerpoint/2010/main" val="123680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698D43C-42A7-4A29-A158-39C44692F23C}"/>
              </a:ext>
            </a:extLst>
          </p:cNvPr>
          <p:cNvSpPr/>
          <p:nvPr/>
        </p:nvSpPr>
        <p:spPr>
          <a:xfrm>
            <a:off x="9676313" y="2996914"/>
            <a:ext cx="1885443" cy="275539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6B7300-2722-4F21-953C-6F5D1AED434A}"/>
              </a:ext>
            </a:extLst>
          </p:cNvPr>
          <p:cNvSpPr/>
          <p:nvPr/>
        </p:nvSpPr>
        <p:spPr>
          <a:xfrm>
            <a:off x="2831628" y="3030140"/>
            <a:ext cx="2023225" cy="275539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B1B800-A8F0-4A22-9B1F-E6EEC9B449DA}"/>
              </a:ext>
            </a:extLst>
          </p:cNvPr>
          <p:cNvSpPr/>
          <p:nvPr/>
        </p:nvSpPr>
        <p:spPr>
          <a:xfrm>
            <a:off x="7421753" y="3023616"/>
            <a:ext cx="2023225" cy="2755392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F57A68-63CB-40FF-B783-CCC7FC63F577}"/>
              </a:ext>
            </a:extLst>
          </p:cNvPr>
          <p:cNvSpPr/>
          <p:nvPr/>
        </p:nvSpPr>
        <p:spPr>
          <a:xfrm>
            <a:off x="559345" y="3023616"/>
            <a:ext cx="2023225" cy="2755392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66100F-3DF6-4C35-A32D-40768C8E8BA0}"/>
              </a:ext>
            </a:extLst>
          </p:cNvPr>
          <p:cNvSpPr/>
          <p:nvPr/>
        </p:nvSpPr>
        <p:spPr>
          <a:xfrm>
            <a:off x="5117912" y="3023616"/>
            <a:ext cx="2023225" cy="2755392"/>
          </a:xfrm>
          <a:prstGeom prst="rect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E93929-9C32-4F5C-96C5-F34EBB46F52B}"/>
              </a:ext>
            </a:extLst>
          </p:cNvPr>
          <p:cNvGrpSpPr/>
          <p:nvPr/>
        </p:nvGrpSpPr>
        <p:grpSpPr>
          <a:xfrm>
            <a:off x="769497" y="3271448"/>
            <a:ext cx="1562666" cy="2204135"/>
            <a:chOff x="9840268" y="3377513"/>
            <a:chExt cx="1562666" cy="2204135"/>
          </a:xfrm>
        </p:grpSpPr>
        <p:sp>
          <p:nvSpPr>
            <p:cNvPr id="85" name="Oval 84"/>
            <p:cNvSpPr/>
            <p:nvPr/>
          </p:nvSpPr>
          <p:spPr>
            <a:xfrm>
              <a:off x="9885401" y="3377513"/>
              <a:ext cx="14724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14EDC19-CF76-4BE2-AE28-2A89F142E102}"/>
                </a:ext>
              </a:extLst>
            </p:cNvPr>
            <p:cNvGrpSpPr/>
            <p:nvPr/>
          </p:nvGrpSpPr>
          <p:grpSpPr>
            <a:xfrm>
              <a:off x="10188217" y="3642851"/>
              <a:ext cx="866768" cy="859579"/>
              <a:chOff x="-1176561" y="4245614"/>
              <a:chExt cx="581158" cy="581025"/>
            </a:xfrm>
            <a:solidFill>
              <a:schemeClr val="bg1"/>
            </a:solidFill>
          </p:grpSpPr>
          <p:sp>
            <p:nvSpPr>
              <p:cNvPr id="76" name="Freeform: Shape 21">
                <a:extLst>
                  <a:ext uri="{FF2B5EF4-FFF2-40B4-BE49-F238E27FC236}">
                    <a16:creationId xmlns:a16="http://schemas.microsoft.com/office/drawing/2014/main" id="{8CE73D31-8497-4F29-9AC3-E43E04FDF29C}"/>
                  </a:ext>
                </a:extLst>
              </p:cNvPr>
              <p:cNvSpPr/>
              <p:nvPr/>
            </p:nvSpPr>
            <p:spPr>
              <a:xfrm>
                <a:off x="-1176428" y="4245614"/>
                <a:ext cx="180975" cy="180975"/>
              </a:xfrm>
              <a:custGeom>
                <a:avLst/>
                <a:gdLst>
                  <a:gd name="connsiteX0" fmla="*/ 16669 w 180975"/>
                  <a:gd name="connsiteY0" fmla="*/ 178594 h 180975"/>
                  <a:gd name="connsiteX1" fmla="*/ 169069 w 180975"/>
                  <a:gd name="connsiteY1" fmla="*/ 178594 h 180975"/>
                  <a:gd name="connsiteX2" fmla="*/ 178594 w 180975"/>
                  <a:gd name="connsiteY2" fmla="*/ 169069 h 180975"/>
                  <a:gd name="connsiteX3" fmla="*/ 178594 w 180975"/>
                  <a:gd name="connsiteY3" fmla="*/ 16669 h 180975"/>
                  <a:gd name="connsiteX4" fmla="*/ 169069 w 180975"/>
                  <a:gd name="connsiteY4" fmla="*/ 7144 h 180975"/>
                  <a:gd name="connsiteX5" fmla="*/ 16669 w 180975"/>
                  <a:gd name="connsiteY5" fmla="*/ 7144 h 180975"/>
                  <a:gd name="connsiteX6" fmla="*/ 7144 w 180975"/>
                  <a:gd name="connsiteY6" fmla="*/ 16669 h 180975"/>
                  <a:gd name="connsiteX7" fmla="*/ 7144 w 180975"/>
                  <a:gd name="connsiteY7" fmla="*/ 169069 h 180975"/>
                  <a:gd name="connsiteX8" fmla="*/ 16669 w 180975"/>
                  <a:gd name="connsiteY8" fmla="*/ 178594 h 180975"/>
                  <a:gd name="connsiteX9" fmla="*/ 26194 w 180975"/>
                  <a:gd name="connsiteY9" fmla="*/ 26194 h 180975"/>
                  <a:gd name="connsiteX10" fmla="*/ 159544 w 180975"/>
                  <a:gd name="connsiteY10" fmla="*/ 26194 h 180975"/>
                  <a:gd name="connsiteX11" fmla="*/ 159544 w 180975"/>
                  <a:gd name="connsiteY11" fmla="*/ 159544 h 180975"/>
                  <a:gd name="connsiteX12" fmla="*/ 26194 w 180975"/>
                  <a:gd name="connsiteY12" fmla="*/ 1595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80975">
                    <a:moveTo>
                      <a:pt x="16669" y="178594"/>
                    </a:moveTo>
                    <a:lnTo>
                      <a:pt x="169069" y="178594"/>
                    </a:lnTo>
                    <a:cubicBezTo>
                      <a:pt x="174329" y="178594"/>
                      <a:pt x="178594" y="174329"/>
                      <a:pt x="178594" y="169069"/>
                    </a:cubicBezTo>
                    <a:lnTo>
                      <a:pt x="178594" y="16669"/>
                    </a:lnTo>
                    <a:cubicBezTo>
                      <a:pt x="178594" y="11408"/>
                      <a:pt x="174329" y="7144"/>
                      <a:pt x="169069" y="7144"/>
                    </a:cubicBezTo>
                    <a:lnTo>
                      <a:pt x="16669" y="7144"/>
                    </a:lnTo>
                    <a:cubicBezTo>
                      <a:pt x="11408" y="7144"/>
                      <a:pt x="7144" y="11408"/>
                      <a:pt x="7144" y="16669"/>
                    </a:cubicBezTo>
                    <a:lnTo>
                      <a:pt x="7144" y="169069"/>
                    </a:lnTo>
                    <a:cubicBezTo>
                      <a:pt x="7144" y="174329"/>
                      <a:pt x="11408" y="178594"/>
                      <a:pt x="16669" y="178594"/>
                    </a:cubicBezTo>
                    <a:close/>
                    <a:moveTo>
                      <a:pt x="26194" y="26194"/>
                    </a:moveTo>
                    <a:lnTo>
                      <a:pt x="159544" y="26194"/>
                    </a:lnTo>
                    <a:lnTo>
                      <a:pt x="159544" y="159544"/>
                    </a:lnTo>
                    <a:lnTo>
                      <a:pt x="26194" y="1595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22">
                <a:extLst>
                  <a:ext uri="{FF2B5EF4-FFF2-40B4-BE49-F238E27FC236}">
                    <a16:creationId xmlns:a16="http://schemas.microsoft.com/office/drawing/2014/main" id="{20E8568E-DCF2-4D7C-9296-ADA1DD95A208}"/>
                  </a:ext>
                </a:extLst>
              </p:cNvPr>
              <p:cNvSpPr/>
              <p:nvPr/>
            </p:nvSpPr>
            <p:spPr>
              <a:xfrm>
                <a:off x="-804708" y="4245949"/>
                <a:ext cx="200025" cy="180975"/>
              </a:xfrm>
              <a:custGeom>
                <a:avLst/>
                <a:gdLst>
                  <a:gd name="connsiteX0" fmla="*/ 178349 w 200025"/>
                  <a:gd name="connsiteY0" fmla="*/ 170639 h 180975"/>
                  <a:gd name="connsiteX1" fmla="*/ 197399 w 200025"/>
                  <a:gd name="connsiteY1" fmla="*/ 75389 h 180975"/>
                  <a:gd name="connsiteX2" fmla="*/ 193304 w 200025"/>
                  <a:gd name="connsiteY2" fmla="*/ 65864 h 180975"/>
                  <a:gd name="connsiteX3" fmla="*/ 107579 w 200025"/>
                  <a:gd name="connsiteY3" fmla="*/ 8714 h 180975"/>
                  <a:gd name="connsiteX4" fmla="*/ 97101 w 200025"/>
                  <a:gd name="connsiteY4" fmla="*/ 8714 h 180975"/>
                  <a:gd name="connsiteX5" fmla="*/ 11376 w 200025"/>
                  <a:gd name="connsiteY5" fmla="*/ 65864 h 180975"/>
                  <a:gd name="connsiteX6" fmla="*/ 7280 w 200025"/>
                  <a:gd name="connsiteY6" fmla="*/ 75389 h 180975"/>
                  <a:gd name="connsiteX7" fmla="*/ 26330 w 200025"/>
                  <a:gd name="connsiteY7" fmla="*/ 170639 h 180975"/>
                  <a:gd name="connsiteX8" fmla="*/ 35855 w 200025"/>
                  <a:gd name="connsiteY8" fmla="*/ 178259 h 180975"/>
                  <a:gd name="connsiteX9" fmla="*/ 168824 w 200025"/>
                  <a:gd name="connsiteY9" fmla="*/ 178259 h 180975"/>
                  <a:gd name="connsiteX10" fmla="*/ 178349 w 200025"/>
                  <a:gd name="connsiteY10" fmla="*/ 170639 h 180975"/>
                  <a:gd name="connsiteX11" fmla="*/ 43285 w 200025"/>
                  <a:gd name="connsiteY11" fmla="*/ 159209 h 180975"/>
                  <a:gd name="connsiteX12" fmla="*/ 26997 w 200025"/>
                  <a:gd name="connsiteY12" fmla="*/ 77865 h 180975"/>
                  <a:gd name="connsiteX13" fmla="*/ 102149 w 200025"/>
                  <a:gd name="connsiteY13" fmla="*/ 27764 h 180975"/>
                  <a:gd name="connsiteX14" fmla="*/ 177302 w 200025"/>
                  <a:gd name="connsiteY14" fmla="*/ 77865 h 180975"/>
                  <a:gd name="connsiteX15" fmla="*/ 161014 w 200025"/>
                  <a:gd name="connsiteY15" fmla="*/ 159209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025" h="180975">
                    <a:moveTo>
                      <a:pt x="178349" y="170639"/>
                    </a:moveTo>
                    <a:lnTo>
                      <a:pt x="197399" y="75389"/>
                    </a:lnTo>
                    <a:cubicBezTo>
                      <a:pt x="198033" y="71684"/>
                      <a:pt x="196429" y="67953"/>
                      <a:pt x="193304" y="65864"/>
                    </a:cubicBezTo>
                    <a:lnTo>
                      <a:pt x="107579" y="8714"/>
                    </a:lnTo>
                    <a:cubicBezTo>
                      <a:pt x="104400" y="6620"/>
                      <a:pt x="100280" y="6620"/>
                      <a:pt x="97101" y="8714"/>
                    </a:cubicBezTo>
                    <a:lnTo>
                      <a:pt x="11376" y="65864"/>
                    </a:lnTo>
                    <a:cubicBezTo>
                      <a:pt x="8251" y="67953"/>
                      <a:pt x="6647" y="71684"/>
                      <a:pt x="7280" y="75389"/>
                    </a:cubicBezTo>
                    <a:lnTo>
                      <a:pt x="26330" y="170639"/>
                    </a:lnTo>
                    <a:cubicBezTo>
                      <a:pt x="27250" y="175145"/>
                      <a:pt x="31257" y="178351"/>
                      <a:pt x="35855" y="178259"/>
                    </a:cubicBezTo>
                    <a:lnTo>
                      <a:pt x="168824" y="178259"/>
                    </a:lnTo>
                    <a:cubicBezTo>
                      <a:pt x="173423" y="178351"/>
                      <a:pt x="177430" y="175145"/>
                      <a:pt x="178349" y="170639"/>
                    </a:cubicBezTo>
                    <a:close/>
                    <a:moveTo>
                      <a:pt x="43285" y="159209"/>
                    </a:moveTo>
                    <a:lnTo>
                      <a:pt x="26997" y="77865"/>
                    </a:lnTo>
                    <a:lnTo>
                      <a:pt x="102149" y="27764"/>
                    </a:lnTo>
                    <a:lnTo>
                      <a:pt x="177302" y="77865"/>
                    </a:lnTo>
                    <a:lnTo>
                      <a:pt x="161014" y="1592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37">
                <a:extLst>
                  <a:ext uri="{FF2B5EF4-FFF2-40B4-BE49-F238E27FC236}">
                    <a16:creationId xmlns:a16="http://schemas.microsoft.com/office/drawing/2014/main" id="{80F6ACA6-0317-4214-8C6A-41A64401CD08}"/>
                  </a:ext>
                </a:extLst>
              </p:cNvPr>
              <p:cNvSpPr/>
              <p:nvPr/>
            </p:nvSpPr>
            <p:spPr>
              <a:xfrm>
                <a:off x="-1176561" y="4645596"/>
                <a:ext cx="200025" cy="180975"/>
              </a:xfrm>
              <a:custGeom>
                <a:avLst/>
                <a:gdLst>
                  <a:gd name="connsiteX0" fmla="*/ 16802 w 200025"/>
                  <a:gd name="connsiteY0" fmla="*/ 178662 h 180975"/>
                  <a:gd name="connsiteX1" fmla="*/ 188252 w 200025"/>
                  <a:gd name="connsiteY1" fmla="*/ 178662 h 180975"/>
                  <a:gd name="connsiteX2" fmla="*/ 196443 w 200025"/>
                  <a:gd name="connsiteY2" fmla="*/ 173899 h 180975"/>
                  <a:gd name="connsiteX3" fmla="*/ 196443 w 200025"/>
                  <a:gd name="connsiteY3" fmla="*/ 164374 h 180975"/>
                  <a:gd name="connsiteX4" fmla="*/ 110718 w 200025"/>
                  <a:gd name="connsiteY4" fmla="*/ 11974 h 180975"/>
                  <a:gd name="connsiteX5" fmla="*/ 97735 w 200025"/>
                  <a:gd name="connsiteY5" fmla="*/ 8384 h 180975"/>
                  <a:gd name="connsiteX6" fmla="*/ 94145 w 200025"/>
                  <a:gd name="connsiteY6" fmla="*/ 11974 h 180975"/>
                  <a:gd name="connsiteX7" fmla="*/ 8420 w 200025"/>
                  <a:gd name="connsiteY7" fmla="*/ 164374 h 180975"/>
                  <a:gd name="connsiteX8" fmla="*/ 8420 w 200025"/>
                  <a:gd name="connsiteY8" fmla="*/ 173899 h 180975"/>
                  <a:gd name="connsiteX9" fmla="*/ 16802 w 200025"/>
                  <a:gd name="connsiteY9" fmla="*/ 178662 h 180975"/>
                  <a:gd name="connsiteX10" fmla="*/ 102527 w 200025"/>
                  <a:gd name="connsiteY10" fmla="*/ 35787 h 180975"/>
                  <a:gd name="connsiteX11" fmla="*/ 171964 w 200025"/>
                  <a:gd name="connsiteY11" fmla="*/ 159612 h 180975"/>
                  <a:gd name="connsiteX12" fmla="*/ 33090 w 200025"/>
                  <a:gd name="connsiteY12" fmla="*/ 15961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025" h="180975">
                    <a:moveTo>
                      <a:pt x="16802" y="178662"/>
                    </a:moveTo>
                    <a:lnTo>
                      <a:pt x="188252" y="178662"/>
                    </a:lnTo>
                    <a:cubicBezTo>
                      <a:pt x="191634" y="178642"/>
                      <a:pt x="194752" y="176828"/>
                      <a:pt x="196443" y="173899"/>
                    </a:cubicBezTo>
                    <a:cubicBezTo>
                      <a:pt x="198145" y="170952"/>
                      <a:pt x="198145" y="167321"/>
                      <a:pt x="196443" y="164374"/>
                    </a:cubicBezTo>
                    <a:lnTo>
                      <a:pt x="110718" y="11974"/>
                    </a:lnTo>
                    <a:cubicBezTo>
                      <a:pt x="108125" y="7397"/>
                      <a:pt x="102312" y="5790"/>
                      <a:pt x="97735" y="8384"/>
                    </a:cubicBezTo>
                    <a:cubicBezTo>
                      <a:pt x="96236" y="9234"/>
                      <a:pt x="94994" y="10475"/>
                      <a:pt x="94145" y="11974"/>
                    </a:cubicBezTo>
                    <a:lnTo>
                      <a:pt x="8420" y="164374"/>
                    </a:lnTo>
                    <a:cubicBezTo>
                      <a:pt x="6718" y="167321"/>
                      <a:pt x="6718" y="170952"/>
                      <a:pt x="8420" y="173899"/>
                    </a:cubicBezTo>
                    <a:cubicBezTo>
                      <a:pt x="10145" y="176888"/>
                      <a:pt x="13351" y="178709"/>
                      <a:pt x="16802" y="178662"/>
                    </a:cubicBezTo>
                    <a:close/>
                    <a:moveTo>
                      <a:pt x="102527" y="35787"/>
                    </a:moveTo>
                    <a:lnTo>
                      <a:pt x="171964" y="159612"/>
                    </a:lnTo>
                    <a:lnTo>
                      <a:pt x="33090" y="159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38">
                <a:extLst>
                  <a:ext uri="{FF2B5EF4-FFF2-40B4-BE49-F238E27FC236}">
                    <a16:creationId xmlns:a16="http://schemas.microsoft.com/office/drawing/2014/main" id="{6261E4AE-D351-444A-A335-B97ED0FAEF56}"/>
                  </a:ext>
                </a:extLst>
              </p:cNvPr>
              <p:cNvSpPr/>
              <p:nvPr/>
            </p:nvSpPr>
            <p:spPr>
              <a:xfrm>
                <a:off x="-795428" y="4626614"/>
                <a:ext cx="200025" cy="200025"/>
              </a:xfrm>
              <a:custGeom>
                <a:avLst/>
                <a:gdLst>
                  <a:gd name="connsiteX0" fmla="*/ 102394 w 200025"/>
                  <a:gd name="connsiteY0" fmla="*/ 7144 h 200025"/>
                  <a:gd name="connsiteX1" fmla="*/ 7144 w 200025"/>
                  <a:gd name="connsiteY1" fmla="*/ 102394 h 200025"/>
                  <a:gd name="connsiteX2" fmla="*/ 102394 w 200025"/>
                  <a:gd name="connsiteY2" fmla="*/ 197644 h 200025"/>
                  <a:gd name="connsiteX3" fmla="*/ 197644 w 200025"/>
                  <a:gd name="connsiteY3" fmla="*/ 102394 h 200025"/>
                  <a:gd name="connsiteX4" fmla="*/ 102394 w 200025"/>
                  <a:gd name="connsiteY4" fmla="*/ 7144 h 200025"/>
                  <a:gd name="connsiteX5" fmla="*/ 102394 w 200025"/>
                  <a:gd name="connsiteY5" fmla="*/ 178594 h 200025"/>
                  <a:gd name="connsiteX6" fmla="*/ 26194 w 200025"/>
                  <a:gd name="connsiteY6" fmla="*/ 102394 h 200025"/>
                  <a:gd name="connsiteX7" fmla="*/ 102394 w 200025"/>
                  <a:gd name="connsiteY7" fmla="*/ 26194 h 200025"/>
                  <a:gd name="connsiteX8" fmla="*/ 178594 w 200025"/>
                  <a:gd name="connsiteY8" fmla="*/ 102394 h 200025"/>
                  <a:gd name="connsiteX9" fmla="*/ 102394 w 200025"/>
                  <a:gd name="connsiteY9" fmla="*/ 17859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025" h="200025">
                    <a:moveTo>
                      <a:pt x="102394" y="7144"/>
                    </a:moveTo>
                    <a:cubicBezTo>
                      <a:pt x="49789" y="7144"/>
                      <a:pt x="7144" y="49789"/>
                      <a:pt x="7144" y="102394"/>
                    </a:cubicBezTo>
                    <a:cubicBezTo>
                      <a:pt x="7144" y="154998"/>
                      <a:pt x="49789" y="197644"/>
                      <a:pt x="102394" y="197644"/>
                    </a:cubicBezTo>
                    <a:cubicBezTo>
                      <a:pt x="154998" y="197644"/>
                      <a:pt x="197644" y="154998"/>
                      <a:pt x="197644" y="102394"/>
                    </a:cubicBezTo>
                    <a:cubicBezTo>
                      <a:pt x="197644" y="49789"/>
                      <a:pt x="154998" y="7144"/>
                      <a:pt x="102394" y="7144"/>
                    </a:cubicBezTo>
                    <a:close/>
                    <a:moveTo>
                      <a:pt x="102394" y="178594"/>
                    </a:moveTo>
                    <a:cubicBezTo>
                      <a:pt x="60309" y="178594"/>
                      <a:pt x="26194" y="144478"/>
                      <a:pt x="26194" y="102394"/>
                    </a:cubicBezTo>
                    <a:cubicBezTo>
                      <a:pt x="26194" y="60309"/>
                      <a:pt x="60309" y="26194"/>
                      <a:pt x="102394" y="26194"/>
                    </a:cubicBezTo>
                    <a:cubicBezTo>
                      <a:pt x="144478" y="26194"/>
                      <a:pt x="178594" y="60309"/>
                      <a:pt x="178594" y="102394"/>
                    </a:cubicBezTo>
                    <a:cubicBezTo>
                      <a:pt x="178594" y="144478"/>
                      <a:pt x="144478" y="178594"/>
                      <a:pt x="102394" y="178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39">
                <a:extLst>
                  <a:ext uri="{FF2B5EF4-FFF2-40B4-BE49-F238E27FC236}">
                    <a16:creationId xmlns:a16="http://schemas.microsoft.com/office/drawing/2014/main" id="{52344CD6-CB3A-4E33-ABCA-7CAE0653B421}"/>
                  </a:ext>
                </a:extLst>
              </p:cNvPr>
              <p:cNvSpPr/>
              <p:nvPr/>
            </p:nvSpPr>
            <p:spPr>
              <a:xfrm>
                <a:off x="-985983" y="4286476"/>
                <a:ext cx="171450" cy="95250"/>
              </a:xfrm>
              <a:custGeom>
                <a:avLst/>
                <a:gdLst>
                  <a:gd name="connsiteX0" fmla="*/ 48061 w 171450"/>
                  <a:gd name="connsiteY0" fmla="*/ 7144 h 95250"/>
                  <a:gd name="connsiteX1" fmla="*/ 9961 w 171450"/>
                  <a:gd name="connsiteY1" fmla="*/ 45244 h 95250"/>
                  <a:gd name="connsiteX2" fmla="*/ 9906 w 171450"/>
                  <a:gd name="connsiteY2" fmla="*/ 58714 h 95250"/>
                  <a:gd name="connsiteX3" fmla="*/ 9961 w 171450"/>
                  <a:gd name="connsiteY3" fmla="*/ 58769 h 95250"/>
                  <a:gd name="connsiteX4" fmla="*/ 48061 w 171450"/>
                  <a:gd name="connsiteY4" fmla="*/ 96869 h 95250"/>
                  <a:gd name="connsiteX5" fmla="*/ 61587 w 171450"/>
                  <a:gd name="connsiteY5" fmla="*/ 83344 h 95250"/>
                  <a:gd name="connsiteX6" fmla="*/ 39679 w 171450"/>
                  <a:gd name="connsiteY6" fmla="*/ 61532 h 95250"/>
                  <a:gd name="connsiteX7" fmla="*/ 169124 w 171450"/>
                  <a:gd name="connsiteY7" fmla="*/ 61532 h 95250"/>
                  <a:gd name="connsiteX8" fmla="*/ 169124 w 171450"/>
                  <a:gd name="connsiteY8" fmla="*/ 42482 h 95250"/>
                  <a:gd name="connsiteX9" fmla="*/ 39679 w 171450"/>
                  <a:gd name="connsiteY9" fmla="*/ 42482 h 95250"/>
                  <a:gd name="connsiteX10" fmla="*/ 61587 w 171450"/>
                  <a:gd name="connsiteY10" fmla="*/ 2066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450" h="95250">
                    <a:moveTo>
                      <a:pt x="48061" y="7144"/>
                    </a:moveTo>
                    <a:lnTo>
                      <a:pt x="9961" y="45244"/>
                    </a:lnTo>
                    <a:cubicBezTo>
                      <a:pt x="6226" y="48948"/>
                      <a:pt x="6202" y="54979"/>
                      <a:pt x="9906" y="58714"/>
                    </a:cubicBezTo>
                    <a:cubicBezTo>
                      <a:pt x="9924" y="58732"/>
                      <a:pt x="9943" y="58751"/>
                      <a:pt x="9961" y="58769"/>
                    </a:cubicBezTo>
                    <a:lnTo>
                      <a:pt x="48061" y="96869"/>
                    </a:lnTo>
                    <a:lnTo>
                      <a:pt x="61587" y="83344"/>
                    </a:lnTo>
                    <a:lnTo>
                      <a:pt x="39679" y="61532"/>
                    </a:lnTo>
                    <a:lnTo>
                      <a:pt x="169124" y="61532"/>
                    </a:lnTo>
                    <a:lnTo>
                      <a:pt x="169124" y="42482"/>
                    </a:lnTo>
                    <a:lnTo>
                      <a:pt x="39679" y="42482"/>
                    </a:lnTo>
                    <a:lnTo>
                      <a:pt x="61587" y="206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40">
                <a:extLst>
                  <a:ext uri="{FF2B5EF4-FFF2-40B4-BE49-F238E27FC236}">
                    <a16:creationId xmlns:a16="http://schemas.microsoft.com/office/drawing/2014/main" id="{069907B4-6FBF-4311-9707-74F34E91831D}"/>
                  </a:ext>
                </a:extLst>
              </p:cNvPr>
              <p:cNvSpPr/>
              <p:nvPr/>
            </p:nvSpPr>
            <p:spPr>
              <a:xfrm>
                <a:off x="-985983" y="4686527"/>
                <a:ext cx="171450" cy="95250"/>
              </a:xfrm>
              <a:custGeom>
                <a:avLst/>
                <a:gdLst>
                  <a:gd name="connsiteX0" fmla="*/ 9961 w 171450"/>
                  <a:gd name="connsiteY0" fmla="*/ 58769 h 95250"/>
                  <a:gd name="connsiteX1" fmla="*/ 48061 w 171450"/>
                  <a:gd name="connsiteY1" fmla="*/ 96869 h 95250"/>
                  <a:gd name="connsiteX2" fmla="*/ 61587 w 171450"/>
                  <a:gd name="connsiteY2" fmla="*/ 83344 h 95250"/>
                  <a:gd name="connsiteX3" fmla="*/ 39679 w 171450"/>
                  <a:gd name="connsiteY3" fmla="*/ 61531 h 95250"/>
                  <a:gd name="connsiteX4" fmla="*/ 169124 w 171450"/>
                  <a:gd name="connsiteY4" fmla="*/ 61531 h 95250"/>
                  <a:gd name="connsiteX5" fmla="*/ 169124 w 171450"/>
                  <a:gd name="connsiteY5" fmla="*/ 42481 h 95250"/>
                  <a:gd name="connsiteX6" fmla="*/ 39679 w 171450"/>
                  <a:gd name="connsiteY6" fmla="*/ 42481 h 95250"/>
                  <a:gd name="connsiteX7" fmla="*/ 61587 w 171450"/>
                  <a:gd name="connsiteY7" fmla="*/ 20669 h 95250"/>
                  <a:gd name="connsiteX8" fmla="*/ 48061 w 171450"/>
                  <a:gd name="connsiteY8" fmla="*/ 7144 h 95250"/>
                  <a:gd name="connsiteX9" fmla="*/ 9961 w 171450"/>
                  <a:gd name="connsiteY9" fmla="*/ 45244 h 95250"/>
                  <a:gd name="connsiteX10" fmla="*/ 9906 w 171450"/>
                  <a:gd name="connsiteY10" fmla="*/ 58714 h 95250"/>
                  <a:gd name="connsiteX11" fmla="*/ 9961 w 171450"/>
                  <a:gd name="connsiteY11" fmla="*/ 5876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1450" h="95250">
                    <a:moveTo>
                      <a:pt x="9961" y="58769"/>
                    </a:moveTo>
                    <a:lnTo>
                      <a:pt x="48061" y="96869"/>
                    </a:lnTo>
                    <a:lnTo>
                      <a:pt x="61587" y="83344"/>
                    </a:lnTo>
                    <a:lnTo>
                      <a:pt x="39679" y="61531"/>
                    </a:lnTo>
                    <a:lnTo>
                      <a:pt x="169124" y="61531"/>
                    </a:lnTo>
                    <a:lnTo>
                      <a:pt x="169124" y="42481"/>
                    </a:lnTo>
                    <a:lnTo>
                      <a:pt x="39679" y="42481"/>
                    </a:lnTo>
                    <a:lnTo>
                      <a:pt x="61587" y="20669"/>
                    </a:lnTo>
                    <a:lnTo>
                      <a:pt x="48061" y="7144"/>
                    </a:lnTo>
                    <a:lnTo>
                      <a:pt x="9961" y="45244"/>
                    </a:lnTo>
                    <a:cubicBezTo>
                      <a:pt x="6226" y="48948"/>
                      <a:pt x="6202" y="54979"/>
                      <a:pt x="9906" y="58714"/>
                    </a:cubicBezTo>
                    <a:cubicBezTo>
                      <a:pt x="9924" y="58732"/>
                      <a:pt x="9943" y="58751"/>
                      <a:pt x="9961" y="587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65">
                <a:extLst>
                  <a:ext uri="{FF2B5EF4-FFF2-40B4-BE49-F238E27FC236}">
                    <a16:creationId xmlns:a16="http://schemas.microsoft.com/office/drawing/2014/main" id="{1548E659-7699-465A-8ACF-A0797E91C626}"/>
                  </a:ext>
                </a:extLst>
              </p:cNvPr>
              <p:cNvSpPr/>
              <p:nvPr/>
            </p:nvSpPr>
            <p:spPr>
              <a:xfrm>
                <a:off x="-745040" y="4445584"/>
                <a:ext cx="95250" cy="171450"/>
              </a:xfrm>
              <a:custGeom>
                <a:avLst/>
                <a:gdLst>
                  <a:gd name="connsiteX0" fmla="*/ 61531 w 95250"/>
                  <a:gd name="connsiteY0" fmla="*/ 169124 h 171450"/>
                  <a:gd name="connsiteX1" fmla="*/ 61531 w 95250"/>
                  <a:gd name="connsiteY1" fmla="*/ 39679 h 171450"/>
                  <a:gd name="connsiteX2" fmla="*/ 83344 w 95250"/>
                  <a:gd name="connsiteY2" fmla="*/ 61587 h 171450"/>
                  <a:gd name="connsiteX3" fmla="*/ 96869 w 95250"/>
                  <a:gd name="connsiteY3" fmla="*/ 48061 h 171450"/>
                  <a:gd name="connsiteX4" fmla="*/ 58769 w 95250"/>
                  <a:gd name="connsiteY4" fmla="*/ 9961 h 171450"/>
                  <a:gd name="connsiteX5" fmla="*/ 45299 w 95250"/>
                  <a:gd name="connsiteY5" fmla="*/ 9906 h 171450"/>
                  <a:gd name="connsiteX6" fmla="*/ 45244 w 95250"/>
                  <a:gd name="connsiteY6" fmla="*/ 9961 h 171450"/>
                  <a:gd name="connsiteX7" fmla="*/ 7144 w 95250"/>
                  <a:gd name="connsiteY7" fmla="*/ 48061 h 171450"/>
                  <a:gd name="connsiteX8" fmla="*/ 20669 w 95250"/>
                  <a:gd name="connsiteY8" fmla="*/ 61587 h 171450"/>
                  <a:gd name="connsiteX9" fmla="*/ 42481 w 95250"/>
                  <a:gd name="connsiteY9" fmla="*/ 39679 h 171450"/>
                  <a:gd name="connsiteX10" fmla="*/ 42481 w 95250"/>
                  <a:gd name="connsiteY10" fmla="*/ 16912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71450">
                    <a:moveTo>
                      <a:pt x="61531" y="169124"/>
                    </a:moveTo>
                    <a:lnTo>
                      <a:pt x="61531" y="39679"/>
                    </a:lnTo>
                    <a:lnTo>
                      <a:pt x="83344" y="61587"/>
                    </a:lnTo>
                    <a:lnTo>
                      <a:pt x="96869" y="48061"/>
                    </a:lnTo>
                    <a:lnTo>
                      <a:pt x="58769" y="9961"/>
                    </a:lnTo>
                    <a:cubicBezTo>
                      <a:pt x="55065" y="6226"/>
                      <a:pt x="49034" y="6202"/>
                      <a:pt x="45299" y="9906"/>
                    </a:cubicBezTo>
                    <a:cubicBezTo>
                      <a:pt x="45281" y="9924"/>
                      <a:pt x="45262" y="9943"/>
                      <a:pt x="45244" y="9961"/>
                    </a:cubicBezTo>
                    <a:lnTo>
                      <a:pt x="7144" y="48061"/>
                    </a:lnTo>
                    <a:lnTo>
                      <a:pt x="20669" y="61587"/>
                    </a:lnTo>
                    <a:lnTo>
                      <a:pt x="42481" y="39679"/>
                    </a:lnTo>
                    <a:lnTo>
                      <a:pt x="42481" y="1691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66">
                <a:extLst>
                  <a:ext uri="{FF2B5EF4-FFF2-40B4-BE49-F238E27FC236}">
                    <a16:creationId xmlns:a16="http://schemas.microsoft.com/office/drawing/2014/main" id="{EAC4E9C6-8B2E-4AF2-90A1-9293071EA305}"/>
                  </a:ext>
                </a:extLst>
              </p:cNvPr>
              <p:cNvSpPr/>
              <p:nvPr/>
            </p:nvSpPr>
            <p:spPr>
              <a:xfrm>
                <a:off x="-1145091" y="4445584"/>
                <a:ext cx="95250" cy="171450"/>
              </a:xfrm>
              <a:custGeom>
                <a:avLst/>
                <a:gdLst>
                  <a:gd name="connsiteX0" fmla="*/ 61532 w 95250"/>
                  <a:gd name="connsiteY0" fmla="*/ 169124 h 171450"/>
                  <a:gd name="connsiteX1" fmla="*/ 61532 w 95250"/>
                  <a:gd name="connsiteY1" fmla="*/ 39679 h 171450"/>
                  <a:gd name="connsiteX2" fmla="*/ 83344 w 95250"/>
                  <a:gd name="connsiteY2" fmla="*/ 61587 h 171450"/>
                  <a:gd name="connsiteX3" fmla="*/ 96869 w 95250"/>
                  <a:gd name="connsiteY3" fmla="*/ 48061 h 171450"/>
                  <a:gd name="connsiteX4" fmla="*/ 58769 w 95250"/>
                  <a:gd name="connsiteY4" fmla="*/ 9961 h 171450"/>
                  <a:gd name="connsiteX5" fmla="*/ 45299 w 95250"/>
                  <a:gd name="connsiteY5" fmla="*/ 9906 h 171450"/>
                  <a:gd name="connsiteX6" fmla="*/ 45244 w 95250"/>
                  <a:gd name="connsiteY6" fmla="*/ 9961 h 171450"/>
                  <a:gd name="connsiteX7" fmla="*/ 7144 w 95250"/>
                  <a:gd name="connsiteY7" fmla="*/ 48061 h 171450"/>
                  <a:gd name="connsiteX8" fmla="*/ 20669 w 95250"/>
                  <a:gd name="connsiteY8" fmla="*/ 61587 h 171450"/>
                  <a:gd name="connsiteX9" fmla="*/ 42482 w 95250"/>
                  <a:gd name="connsiteY9" fmla="*/ 39679 h 171450"/>
                  <a:gd name="connsiteX10" fmla="*/ 42482 w 95250"/>
                  <a:gd name="connsiteY10" fmla="*/ 16912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71450">
                    <a:moveTo>
                      <a:pt x="61532" y="169124"/>
                    </a:moveTo>
                    <a:lnTo>
                      <a:pt x="61532" y="39679"/>
                    </a:lnTo>
                    <a:lnTo>
                      <a:pt x="83344" y="61587"/>
                    </a:lnTo>
                    <a:lnTo>
                      <a:pt x="96869" y="48061"/>
                    </a:lnTo>
                    <a:lnTo>
                      <a:pt x="58769" y="9961"/>
                    </a:lnTo>
                    <a:cubicBezTo>
                      <a:pt x="55065" y="6226"/>
                      <a:pt x="49034" y="6202"/>
                      <a:pt x="45299" y="9906"/>
                    </a:cubicBezTo>
                    <a:cubicBezTo>
                      <a:pt x="45281" y="9924"/>
                      <a:pt x="45262" y="9943"/>
                      <a:pt x="45244" y="9961"/>
                    </a:cubicBezTo>
                    <a:lnTo>
                      <a:pt x="7144" y="48061"/>
                    </a:lnTo>
                    <a:lnTo>
                      <a:pt x="20669" y="61587"/>
                    </a:lnTo>
                    <a:lnTo>
                      <a:pt x="42482" y="39679"/>
                    </a:lnTo>
                    <a:lnTo>
                      <a:pt x="42482" y="1691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9840268" y="5058428"/>
              <a:ext cx="1562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accent6"/>
                  </a:solidFill>
                </a:rPr>
                <a:t>Topology Control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Innovative Grid Technologies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FCD40D9-28B8-4AE2-AE4F-79BD8DA6D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 b="1" dirty="0">
                <a:solidFill>
                  <a:schemeClr val="accent4"/>
                </a:solidFill>
              </a:rPr>
              <a:t>①</a:t>
            </a:r>
            <a:r>
              <a:rPr lang="en-US" sz="2400" b="1" dirty="0">
                <a:solidFill>
                  <a:schemeClr val="accent4"/>
                </a:solidFill>
              </a:rPr>
              <a:t> control the timing of production and consumption</a:t>
            </a:r>
            <a:endParaRPr lang="en-DE" sz="2400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2"/>
                </a:solidFill>
              </a:rPr>
              <a:t>② </a:t>
            </a:r>
            <a:r>
              <a:rPr lang="en-US" altLang="ja-JP" sz="2400" b="1" dirty="0">
                <a:solidFill>
                  <a:schemeClr val="tx2"/>
                </a:solidFill>
              </a:rPr>
              <a:t>divert the power flow to less crowded paths</a:t>
            </a:r>
            <a:endParaRPr lang="en-DE" sz="2400" b="1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③</a:t>
            </a:r>
            <a:r>
              <a:rPr lang="en-US" sz="2400" b="1" dirty="0">
                <a:solidFill>
                  <a:srgbClr val="C00000"/>
                </a:solidFill>
              </a:rPr>
              <a:t> increase the capacity of the shortest path</a:t>
            </a:r>
            <a:endParaRPr lang="en-DE" sz="2400" b="1" dirty="0">
              <a:solidFill>
                <a:srgbClr val="C00000"/>
              </a:solidFill>
            </a:endParaRPr>
          </a:p>
          <a:p>
            <a:endParaRPr lang="en-D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887973-4798-4622-8B3B-0C862D99D714}"/>
              </a:ext>
            </a:extLst>
          </p:cNvPr>
          <p:cNvGrpSpPr/>
          <p:nvPr/>
        </p:nvGrpSpPr>
        <p:grpSpPr>
          <a:xfrm>
            <a:off x="3125154" y="3271448"/>
            <a:ext cx="1472400" cy="2204135"/>
            <a:chOff x="3198306" y="3377513"/>
            <a:chExt cx="1472400" cy="2204135"/>
          </a:xfrm>
        </p:grpSpPr>
        <p:sp>
          <p:nvSpPr>
            <p:cNvPr id="24" name="Oval 23"/>
            <p:cNvSpPr/>
            <p:nvPr/>
          </p:nvSpPr>
          <p:spPr>
            <a:xfrm>
              <a:off x="3198306" y="3377513"/>
              <a:ext cx="14724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99279" y="5058428"/>
              <a:ext cx="1470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accent6"/>
                  </a:solidFill>
                </a:rPr>
                <a:t>Dynamic Line Rating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415924" y="3684393"/>
              <a:ext cx="1037164" cy="778025"/>
              <a:chOff x="5093416" y="4119290"/>
              <a:chExt cx="1037164" cy="778025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9CE15E8-CA60-4E62-9EFC-5A4D1BC212E8}"/>
                  </a:ext>
                </a:extLst>
              </p:cNvPr>
              <p:cNvCxnSpPr/>
              <p:nvPr/>
            </p:nvCxnSpPr>
            <p:spPr>
              <a:xfrm flipV="1">
                <a:off x="5093418" y="4119290"/>
                <a:ext cx="0" cy="778025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E8DAB70-150B-4AEF-B923-41D790F5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3418" y="4897315"/>
                <a:ext cx="1037162" cy="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397296F-BCC6-43D7-A4DC-719FF23E0909}"/>
                  </a:ext>
                </a:extLst>
              </p:cNvPr>
              <p:cNvCxnSpPr/>
              <p:nvPr/>
            </p:nvCxnSpPr>
            <p:spPr>
              <a:xfrm>
                <a:off x="5093416" y="4651944"/>
                <a:ext cx="968154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: Shape 42">
                <a:extLst>
                  <a:ext uri="{FF2B5EF4-FFF2-40B4-BE49-F238E27FC236}">
                    <a16:creationId xmlns:a16="http://schemas.microsoft.com/office/drawing/2014/main" id="{27F25434-82AB-4907-BEB2-8E78D236A700}"/>
                  </a:ext>
                </a:extLst>
              </p:cNvPr>
              <p:cNvSpPr/>
              <p:nvPr/>
            </p:nvSpPr>
            <p:spPr>
              <a:xfrm>
                <a:off x="5112678" y="4337239"/>
                <a:ext cx="1007900" cy="271202"/>
              </a:xfrm>
              <a:custGeom>
                <a:avLst/>
                <a:gdLst>
                  <a:gd name="connsiteX0" fmla="*/ 0 w 2439121"/>
                  <a:gd name="connsiteY0" fmla="*/ 390525 h 400050"/>
                  <a:gd name="connsiteX1" fmla="*/ 38100 w 2439121"/>
                  <a:gd name="connsiteY1" fmla="*/ 342900 h 400050"/>
                  <a:gd name="connsiteX2" fmla="*/ 47625 w 2439121"/>
                  <a:gd name="connsiteY2" fmla="*/ 314325 h 400050"/>
                  <a:gd name="connsiteX3" fmla="*/ 66675 w 2439121"/>
                  <a:gd name="connsiteY3" fmla="*/ 219075 h 400050"/>
                  <a:gd name="connsiteX4" fmla="*/ 76200 w 2439121"/>
                  <a:gd name="connsiteY4" fmla="*/ 190500 h 400050"/>
                  <a:gd name="connsiteX5" fmla="*/ 114300 w 2439121"/>
                  <a:gd name="connsiteY5" fmla="*/ 247650 h 400050"/>
                  <a:gd name="connsiteX6" fmla="*/ 123825 w 2439121"/>
                  <a:gd name="connsiteY6" fmla="*/ 276225 h 400050"/>
                  <a:gd name="connsiteX7" fmla="*/ 152400 w 2439121"/>
                  <a:gd name="connsiteY7" fmla="*/ 304800 h 400050"/>
                  <a:gd name="connsiteX8" fmla="*/ 238125 w 2439121"/>
                  <a:gd name="connsiteY8" fmla="*/ 323850 h 400050"/>
                  <a:gd name="connsiteX9" fmla="*/ 266700 w 2439121"/>
                  <a:gd name="connsiteY9" fmla="*/ 352425 h 400050"/>
                  <a:gd name="connsiteX10" fmla="*/ 342900 w 2439121"/>
                  <a:gd name="connsiteY10" fmla="*/ 352425 h 400050"/>
                  <a:gd name="connsiteX11" fmla="*/ 400050 w 2439121"/>
                  <a:gd name="connsiteY11" fmla="*/ 323850 h 400050"/>
                  <a:gd name="connsiteX12" fmla="*/ 447675 w 2439121"/>
                  <a:gd name="connsiteY12" fmla="*/ 333375 h 400050"/>
                  <a:gd name="connsiteX13" fmla="*/ 514350 w 2439121"/>
                  <a:gd name="connsiteY13" fmla="*/ 400050 h 400050"/>
                  <a:gd name="connsiteX14" fmla="*/ 552450 w 2439121"/>
                  <a:gd name="connsiteY14" fmla="*/ 276225 h 400050"/>
                  <a:gd name="connsiteX15" fmla="*/ 581025 w 2439121"/>
                  <a:gd name="connsiteY15" fmla="*/ 285750 h 400050"/>
                  <a:gd name="connsiteX16" fmla="*/ 609600 w 2439121"/>
                  <a:gd name="connsiteY16" fmla="*/ 276225 h 400050"/>
                  <a:gd name="connsiteX17" fmla="*/ 666750 w 2439121"/>
                  <a:gd name="connsiteY17" fmla="*/ 238125 h 400050"/>
                  <a:gd name="connsiteX18" fmla="*/ 752475 w 2439121"/>
                  <a:gd name="connsiteY18" fmla="*/ 209550 h 400050"/>
                  <a:gd name="connsiteX19" fmla="*/ 781050 w 2439121"/>
                  <a:gd name="connsiteY19" fmla="*/ 200025 h 400050"/>
                  <a:gd name="connsiteX20" fmla="*/ 819150 w 2439121"/>
                  <a:gd name="connsiteY20" fmla="*/ 190500 h 400050"/>
                  <a:gd name="connsiteX21" fmla="*/ 847725 w 2439121"/>
                  <a:gd name="connsiteY21" fmla="*/ 200025 h 400050"/>
                  <a:gd name="connsiteX22" fmla="*/ 942975 w 2439121"/>
                  <a:gd name="connsiteY22" fmla="*/ 209550 h 400050"/>
                  <a:gd name="connsiteX23" fmla="*/ 952500 w 2439121"/>
                  <a:gd name="connsiteY23" fmla="*/ 238125 h 400050"/>
                  <a:gd name="connsiteX24" fmla="*/ 962025 w 2439121"/>
                  <a:gd name="connsiteY24" fmla="*/ 276225 h 400050"/>
                  <a:gd name="connsiteX25" fmla="*/ 1000125 w 2439121"/>
                  <a:gd name="connsiteY25" fmla="*/ 295275 h 400050"/>
                  <a:gd name="connsiteX26" fmla="*/ 1009650 w 2439121"/>
                  <a:gd name="connsiteY26" fmla="*/ 200025 h 400050"/>
                  <a:gd name="connsiteX27" fmla="*/ 1038225 w 2439121"/>
                  <a:gd name="connsiteY27" fmla="*/ 180975 h 400050"/>
                  <a:gd name="connsiteX28" fmla="*/ 1066800 w 2439121"/>
                  <a:gd name="connsiteY28" fmla="*/ 123825 h 400050"/>
                  <a:gd name="connsiteX29" fmla="*/ 1076325 w 2439121"/>
                  <a:gd name="connsiteY29" fmla="*/ 57150 h 400050"/>
                  <a:gd name="connsiteX30" fmla="*/ 1104900 w 2439121"/>
                  <a:gd name="connsiteY30" fmla="*/ 38100 h 400050"/>
                  <a:gd name="connsiteX31" fmla="*/ 1162050 w 2439121"/>
                  <a:gd name="connsiteY31" fmla="*/ 0 h 400050"/>
                  <a:gd name="connsiteX32" fmla="*/ 1181100 w 2439121"/>
                  <a:gd name="connsiteY32" fmla="*/ 28575 h 400050"/>
                  <a:gd name="connsiteX33" fmla="*/ 1190625 w 2439121"/>
                  <a:gd name="connsiteY33" fmla="*/ 142875 h 400050"/>
                  <a:gd name="connsiteX34" fmla="*/ 1238250 w 2439121"/>
                  <a:gd name="connsiteY34" fmla="*/ 133350 h 400050"/>
                  <a:gd name="connsiteX35" fmla="*/ 1295400 w 2439121"/>
                  <a:gd name="connsiteY35" fmla="*/ 114300 h 400050"/>
                  <a:gd name="connsiteX36" fmla="*/ 1333500 w 2439121"/>
                  <a:gd name="connsiteY36" fmla="*/ 95250 h 400050"/>
                  <a:gd name="connsiteX37" fmla="*/ 1381125 w 2439121"/>
                  <a:gd name="connsiteY37" fmla="*/ 85725 h 400050"/>
                  <a:gd name="connsiteX38" fmla="*/ 1409700 w 2439121"/>
                  <a:gd name="connsiteY38" fmla="*/ 95250 h 400050"/>
                  <a:gd name="connsiteX39" fmla="*/ 1466850 w 2439121"/>
                  <a:gd name="connsiteY39" fmla="*/ 123825 h 400050"/>
                  <a:gd name="connsiteX40" fmla="*/ 1524000 w 2439121"/>
                  <a:gd name="connsiteY40" fmla="*/ 95250 h 400050"/>
                  <a:gd name="connsiteX41" fmla="*/ 1543050 w 2439121"/>
                  <a:gd name="connsiteY41" fmla="*/ 66675 h 400050"/>
                  <a:gd name="connsiteX42" fmla="*/ 1552575 w 2439121"/>
                  <a:gd name="connsiteY42" fmla="*/ 95250 h 400050"/>
                  <a:gd name="connsiteX43" fmla="*/ 1562100 w 2439121"/>
                  <a:gd name="connsiteY43" fmla="*/ 152400 h 400050"/>
                  <a:gd name="connsiteX44" fmla="*/ 1590675 w 2439121"/>
                  <a:gd name="connsiteY44" fmla="*/ 171450 h 400050"/>
                  <a:gd name="connsiteX45" fmla="*/ 1657350 w 2439121"/>
                  <a:gd name="connsiteY45" fmla="*/ 209550 h 400050"/>
                  <a:gd name="connsiteX46" fmla="*/ 1666875 w 2439121"/>
                  <a:gd name="connsiteY46" fmla="*/ 266700 h 400050"/>
                  <a:gd name="connsiteX47" fmla="*/ 1743075 w 2439121"/>
                  <a:gd name="connsiteY47" fmla="*/ 209550 h 400050"/>
                  <a:gd name="connsiteX48" fmla="*/ 1771650 w 2439121"/>
                  <a:gd name="connsiteY48" fmla="*/ 133350 h 400050"/>
                  <a:gd name="connsiteX49" fmla="*/ 1790700 w 2439121"/>
                  <a:gd name="connsiteY49" fmla="*/ 38100 h 400050"/>
                  <a:gd name="connsiteX50" fmla="*/ 1809750 w 2439121"/>
                  <a:gd name="connsiteY50" fmla="*/ 114300 h 400050"/>
                  <a:gd name="connsiteX51" fmla="*/ 1819275 w 2439121"/>
                  <a:gd name="connsiteY51" fmla="*/ 161925 h 400050"/>
                  <a:gd name="connsiteX52" fmla="*/ 1838325 w 2439121"/>
                  <a:gd name="connsiteY52" fmla="*/ 200025 h 400050"/>
                  <a:gd name="connsiteX53" fmla="*/ 1876425 w 2439121"/>
                  <a:gd name="connsiteY53" fmla="*/ 285750 h 400050"/>
                  <a:gd name="connsiteX54" fmla="*/ 1885950 w 2439121"/>
                  <a:gd name="connsiteY54" fmla="*/ 333375 h 400050"/>
                  <a:gd name="connsiteX55" fmla="*/ 1914525 w 2439121"/>
                  <a:gd name="connsiteY55" fmla="*/ 361950 h 400050"/>
                  <a:gd name="connsiteX56" fmla="*/ 1924050 w 2439121"/>
                  <a:gd name="connsiteY56" fmla="*/ 323850 h 400050"/>
                  <a:gd name="connsiteX57" fmla="*/ 1933575 w 2439121"/>
                  <a:gd name="connsiteY57" fmla="*/ 276225 h 400050"/>
                  <a:gd name="connsiteX58" fmla="*/ 1943100 w 2439121"/>
                  <a:gd name="connsiteY58" fmla="*/ 209550 h 400050"/>
                  <a:gd name="connsiteX59" fmla="*/ 1952625 w 2439121"/>
                  <a:gd name="connsiteY59" fmla="*/ 180975 h 400050"/>
                  <a:gd name="connsiteX60" fmla="*/ 1971675 w 2439121"/>
                  <a:gd name="connsiteY60" fmla="*/ 209550 h 400050"/>
                  <a:gd name="connsiteX61" fmla="*/ 2038350 w 2439121"/>
                  <a:gd name="connsiteY61" fmla="*/ 180975 h 400050"/>
                  <a:gd name="connsiteX62" fmla="*/ 2066925 w 2439121"/>
                  <a:gd name="connsiteY62" fmla="*/ 123825 h 400050"/>
                  <a:gd name="connsiteX63" fmla="*/ 2105025 w 2439121"/>
                  <a:gd name="connsiteY63" fmla="*/ 161925 h 400050"/>
                  <a:gd name="connsiteX64" fmla="*/ 2181225 w 2439121"/>
                  <a:gd name="connsiteY64" fmla="*/ 209550 h 400050"/>
                  <a:gd name="connsiteX65" fmla="*/ 2190750 w 2439121"/>
                  <a:gd name="connsiteY65" fmla="*/ 257175 h 400050"/>
                  <a:gd name="connsiteX66" fmla="*/ 2219325 w 2439121"/>
                  <a:gd name="connsiteY66" fmla="*/ 228600 h 400050"/>
                  <a:gd name="connsiteX67" fmla="*/ 2238375 w 2439121"/>
                  <a:gd name="connsiteY67" fmla="*/ 200025 h 400050"/>
                  <a:gd name="connsiteX68" fmla="*/ 2286000 w 2439121"/>
                  <a:gd name="connsiteY68" fmla="*/ 133350 h 400050"/>
                  <a:gd name="connsiteX69" fmla="*/ 2324100 w 2439121"/>
                  <a:gd name="connsiteY69" fmla="*/ 142875 h 400050"/>
                  <a:gd name="connsiteX70" fmla="*/ 2409825 w 2439121"/>
                  <a:gd name="connsiteY70" fmla="*/ 104775 h 400050"/>
                  <a:gd name="connsiteX71" fmla="*/ 2428875 w 2439121"/>
                  <a:gd name="connsiteY71" fmla="*/ 133350 h 400050"/>
                  <a:gd name="connsiteX72" fmla="*/ 2438400 w 2439121"/>
                  <a:gd name="connsiteY72" fmla="*/ 22860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439121" h="400050">
                    <a:moveTo>
                      <a:pt x="0" y="390525"/>
                    </a:moveTo>
                    <a:cubicBezTo>
                      <a:pt x="12700" y="374650"/>
                      <a:pt x="27325" y="360140"/>
                      <a:pt x="38100" y="342900"/>
                    </a:cubicBezTo>
                    <a:cubicBezTo>
                      <a:pt x="43421" y="334386"/>
                      <a:pt x="44867" y="323979"/>
                      <a:pt x="47625" y="314325"/>
                    </a:cubicBezTo>
                    <a:cubicBezTo>
                      <a:pt x="66602" y="247905"/>
                      <a:pt x="47963" y="303277"/>
                      <a:pt x="66675" y="219075"/>
                    </a:cubicBezTo>
                    <a:cubicBezTo>
                      <a:pt x="68853" y="209274"/>
                      <a:pt x="73025" y="200025"/>
                      <a:pt x="76200" y="190500"/>
                    </a:cubicBezTo>
                    <a:cubicBezTo>
                      <a:pt x="88900" y="209550"/>
                      <a:pt x="107060" y="225930"/>
                      <a:pt x="114300" y="247650"/>
                    </a:cubicBezTo>
                    <a:cubicBezTo>
                      <a:pt x="117475" y="257175"/>
                      <a:pt x="118256" y="267871"/>
                      <a:pt x="123825" y="276225"/>
                    </a:cubicBezTo>
                    <a:cubicBezTo>
                      <a:pt x="131297" y="287433"/>
                      <a:pt x="140704" y="298117"/>
                      <a:pt x="152400" y="304800"/>
                    </a:cubicBezTo>
                    <a:cubicBezTo>
                      <a:pt x="159643" y="308939"/>
                      <a:pt x="235247" y="323274"/>
                      <a:pt x="238125" y="323850"/>
                    </a:cubicBezTo>
                    <a:cubicBezTo>
                      <a:pt x="247650" y="333375"/>
                      <a:pt x="255492" y="344953"/>
                      <a:pt x="266700" y="352425"/>
                    </a:cubicBezTo>
                    <a:cubicBezTo>
                      <a:pt x="293736" y="370449"/>
                      <a:pt x="312676" y="358470"/>
                      <a:pt x="342900" y="352425"/>
                    </a:cubicBezTo>
                    <a:cubicBezTo>
                      <a:pt x="357347" y="342793"/>
                      <a:pt x="380332" y="323850"/>
                      <a:pt x="400050" y="323850"/>
                    </a:cubicBezTo>
                    <a:cubicBezTo>
                      <a:pt x="416239" y="323850"/>
                      <a:pt x="431800" y="330200"/>
                      <a:pt x="447675" y="333375"/>
                    </a:cubicBezTo>
                    <a:cubicBezTo>
                      <a:pt x="491344" y="398879"/>
                      <a:pt x="464055" y="383285"/>
                      <a:pt x="514350" y="400050"/>
                    </a:cubicBezTo>
                    <a:cubicBezTo>
                      <a:pt x="517850" y="358052"/>
                      <a:pt x="489406" y="276225"/>
                      <a:pt x="552450" y="276225"/>
                    </a:cubicBezTo>
                    <a:cubicBezTo>
                      <a:pt x="562490" y="276225"/>
                      <a:pt x="571500" y="282575"/>
                      <a:pt x="581025" y="285750"/>
                    </a:cubicBezTo>
                    <a:cubicBezTo>
                      <a:pt x="590550" y="282575"/>
                      <a:pt x="600823" y="281101"/>
                      <a:pt x="609600" y="276225"/>
                    </a:cubicBezTo>
                    <a:cubicBezTo>
                      <a:pt x="629614" y="265106"/>
                      <a:pt x="645030" y="245365"/>
                      <a:pt x="666750" y="238125"/>
                    </a:cubicBezTo>
                    <a:lnTo>
                      <a:pt x="752475" y="209550"/>
                    </a:lnTo>
                    <a:cubicBezTo>
                      <a:pt x="762000" y="206375"/>
                      <a:pt x="771310" y="202460"/>
                      <a:pt x="781050" y="200025"/>
                    </a:cubicBezTo>
                    <a:lnTo>
                      <a:pt x="819150" y="190500"/>
                    </a:lnTo>
                    <a:cubicBezTo>
                      <a:pt x="828675" y="193675"/>
                      <a:pt x="837802" y="198498"/>
                      <a:pt x="847725" y="200025"/>
                    </a:cubicBezTo>
                    <a:cubicBezTo>
                      <a:pt x="879262" y="204877"/>
                      <a:pt x="912988" y="198646"/>
                      <a:pt x="942975" y="209550"/>
                    </a:cubicBezTo>
                    <a:cubicBezTo>
                      <a:pt x="952411" y="212981"/>
                      <a:pt x="949742" y="228471"/>
                      <a:pt x="952500" y="238125"/>
                    </a:cubicBezTo>
                    <a:cubicBezTo>
                      <a:pt x="956096" y="250712"/>
                      <a:pt x="953644" y="266168"/>
                      <a:pt x="962025" y="276225"/>
                    </a:cubicBezTo>
                    <a:cubicBezTo>
                      <a:pt x="971115" y="287133"/>
                      <a:pt x="987425" y="288925"/>
                      <a:pt x="1000125" y="295275"/>
                    </a:cubicBezTo>
                    <a:cubicBezTo>
                      <a:pt x="1003300" y="263525"/>
                      <a:pt x="999560" y="230296"/>
                      <a:pt x="1009650" y="200025"/>
                    </a:cubicBezTo>
                    <a:cubicBezTo>
                      <a:pt x="1013270" y="189165"/>
                      <a:pt x="1030130" y="189070"/>
                      <a:pt x="1038225" y="180975"/>
                    </a:cubicBezTo>
                    <a:cubicBezTo>
                      <a:pt x="1056689" y="162511"/>
                      <a:pt x="1059053" y="147066"/>
                      <a:pt x="1066800" y="123825"/>
                    </a:cubicBezTo>
                    <a:cubicBezTo>
                      <a:pt x="1069975" y="101600"/>
                      <a:pt x="1067207" y="77666"/>
                      <a:pt x="1076325" y="57150"/>
                    </a:cubicBezTo>
                    <a:cubicBezTo>
                      <a:pt x="1080974" y="46689"/>
                      <a:pt x="1096106" y="45429"/>
                      <a:pt x="1104900" y="38100"/>
                    </a:cubicBezTo>
                    <a:cubicBezTo>
                      <a:pt x="1152466" y="-1538"/>
                      <a:pt x="1111832" y="16739"/>
                      <a:pt x="1162050" y="0"/>
                    </a:cubicBezTo>
                    <a:cubicBezTo>
                      <a:pt x="1168400" y="9525"/>
                      <a:pt x="1178855" y="17350"/>
                      <a:pt x="1181100" y="28575"/>
                    </a:cubicBezTo>
                    <a:cubicBezTo>
                      <a:pt x="1188598" y="66065"/>
                      <a:pt x="1172317" y="109311"/>
                      <a:pt x="1190625" y="142875"/>
                    </a:cubicBezTo>
                    <a:cubicBezTo>
                      <a:pt x="1198377" y="157088"/>
                      <a:pt x="1222631" y="137610"/>
                      <a:pt x="1238250" y="133350"/>
                    </a:cubicBezTo>
                    <a:cubicBezTo>
                      <a:pt x="1257623" y="128066"/>
                      <a:pt x="1277439" y="123280"/>
                      <a:pt x="1295400" y="114300"/>
                    </a:cubicBezTo>
                    <a:cubicBezTo>
                      <a:pt x="1308100" y="107950"/>
                      <a:pt x="1320030" y="99740"/>
                      <a:pt x="1333500" y="95250"/>
                    </a:cubicBezTo>
                    <a:cubicBezTo>
                      <a:pt x="1348859" y="90130"/>
                      <a:pt x="1365250" y="88900"/>
                      <a:pt x="1381125" y="85725"/>
                    </a:cubicBezTo>
                    <a:cubicBezTo>
                      <a:pt x="1390650" y="88900"/>
                      <a:pt x="1400720" y="90760"/>
                      <a:pt x="1409700" y="95250"/>
                    </a:cubicBezTo>
                    <a:cubicBezTo>
                      <a:pt x="1483558" y="132179"/>
                      <a:pt x="1395026" y="99884"/>
                      <a:pt x="1466850" y="123825"/>
                    </a:cubicBezTo>
                    <a:cubicBezTo>
                      <a:pt x="1490091" y="116078"/>
                      <a:pt x="1505536" y="113714"/>
                      <a:pt x="1524000" y="95250"/>
                    </a:cubicBezTo>
                    <a:cubicBezTo>
                      <a:pt x="1532095" y="87155"/>
                      <a:pt x="1536700" y="76200"/>
                      <a:pt x="1543050" y="66675"/>
                    </a:cubicBezTo>
                    <a:cubicBezTo>
                      <a:pt x="1546225" y="76200"/>
                      <a:pt x="1550397" y="85449"/>
                      <a:pt x="1552575" y="95250"/>
                    </a:cubicBezTo>
                    <a:cubicBezTo>
                      <a:pt x="1556765" y="114103"/>
                      <a:pt x="1553463" y="135126"/>
                      <a:pt x="1562100" y="152400"/>
                    </a:cubicBezTo>
                    <a:cubicBezTo>
                      <a:pt x="1567220" y="162639"/>
                      <a:pt x="1580736" y="165770"/>
                      <a:pt x="1590675" y="171450"/>
                    </a:cubicBezTo>
                    <a:cubicBezTo>
                      <a:pt x="1675268" y="219789"/>
                      <a:pt x="1587732" y="163138"/>
                      <a:pt x="1657350" y="209550"/>
                    </a:cubicBezTo>
                    <a:cubicBezTo>
                      <a:pt x="1660525" y="228600"/>
                      <a:pt x="1647562" y="266700"/>
                      <a:pt x="1666875" y="266700"/>
                    </a:cubicBezTo>
                    <a:cubicBezTo>
                      <a:pt x="1698625" y="266700"/>
                      <a:pt x="1743075" y="209550"/>
                      <a:pt x="1743075" y="209550"/>
                    </a:cubicBezTo>
                    <a:cubicBezTo>
                      <a:pt x="1767233" y="88761"/>
                      <a:pt x="1734860" y="219193"/>
                      <a:pt x="1771650" y="133350"/>
                    </a:cubicBezTo>
                    <a:cubicBezTo>
                      <a:pt x="1779400" y="115266"/>
                      <a:pt x="1788551" y="50993"/>
                      <a:pt x="1790700" y="38100"/>
                    </a:cubicBezTo>
                    <a:cubicBezTo>
                      <a:pt x="1797050" y="63500"/>
                      <a:pt x="1804615" y="88627"/>
                      <a:pt x="1809750" y="114300"/>
                    </a:cubicBezTo>
                    <a:cubicBezTo>
                      <a:pt x="1812925" y="130175"/>
                      <a:pt x="1814155" y="146566"/>
                      <a:pt x="1819275" y="161925"/>
                    </a:cubicBezTo>
                    <a:cubicBezTo>
                      <a:pt x="1823765" y="175395"/>
                      <a:pt x="1832558" y="187050"/>
                      <a:pt x="1838325" y="200025"/>
                    </a:cubicBezTo>
                    <a:cubicBezTo>
                      <a:pt x="1886972" y="309480"/>
                      <a:pt x="1829529" y="191958"/>
                      <a:pt x="1876425" y="285750"/>
                    </a:cubicBezTo>
                    <a:cubicBezTo>
                      <a:pt x="1879600" y="301625"/>
                      <a:pt x="1878710" y="318895"/>
                      <a:pt x="1885950" y="333375"/>
                    </a:cubicBezTo>
                    <a:cubicBezTo>
                      <a:pt x="1891974" y="345423"/>
                      <a:pt x="1901457" y="365217"/>
                      <a:pt x="1914525" y="361950"/>
                    </a:cubicBezTo>
                    <a:cubicBezTo>
                      <a:pt x="1927225" y="358775"/>
                      <a:pt x="1921210" y="336629"/>
                      <a:pt x="1924050" y="323850"/>
                    </a:cubicBezTo>
                    <a:cubicBezTo>
                      <a:pt x="1927562" y="308046"/>
                      <a:pt x="1930913" y="292194"/>
                      <a:pt x="1933575" y="276225"/>
                    </a:cubicBezTo>
                    <a:cubicBezTo>
                      <a:pt x="1937266" y="254080"/>
                      <a:pt x="1938697" y="231565"/>
                      <a:pt x="1943100" y="209550"/>
                    </a:cubicBezTo>
                    <a:cubicBezTo>
                      <a:pt x="1945069" y="199705"/>
                      <a:pt x="1949450" y="190500"/>
                      <a:pt x="1952625" y="180975"/>
                    </a:cubicBezTo>
                    <a:cubicBezTo>
                      <a:pt x="1958975" y="190500"/>
                      <a:pt x="1962736" y="202399"/>
                      <a:pt x="1971675" y="209550"/>
                    </a:cubicBezTo>
                    <a:cubicBezTo>
                      <a:pt x="2004324" y="235669"/>
                      <a:pt x="2016343" y="206650"/>
                      <a:pt x="2038350" y="180975"/>
                    </a:cubicBezTo>
                    <a:cubicBezTo>
                      <a:pt x="2058493" y="157475"/>
                      <a:pt x="2057706" y="151482"/>
                      <a:pt x="2066925" y="123825"/>
                    </a:cubicBezTo>
                    <a:cubicBezTo>
                      <a:pt x="2153285" y="152612"/>
                      <a:pt x="2044065" y="107738"/>
                      <a:pt x="2105025" y="161925"/>
                    </a:cubicBezTo>
                    <a:cubicBezTo>
                      <a:pt x="2127412" y="181825"/>
                      <a:pt x="2181225" y="209550"/>
                      <a:pt x="2181225" y="209550"/>
                    </a:cubicBezTo>
                    <a:cubicBezTo>
                      <a:pt x="2184400" y="225425"/>
                      <a:pt x="2176270" y="249935"/>
                      <a:pt x="2190750" y="257175"/>
                    </a:cubicBezTo>
                    <a:cubicBezTo>
                      <a:pt x="2202798" y="263199"/>
                      <a:pt x="2210701" y="238948"/>
                      <a:pt x="2219325" y="228600"/>
                    </a:cubicBezTo>
                    <a:cubicBezTo>
                      <a:pt x="2226654" y="219806"/>
                      <a:pt x="2231046" y="208819"/>
                      <a:pt x="2238375" y="200025"/>
                    </a:cubicBezTo>
                    <a:cubicBezTo>
                      <a:pt x="2286644" y="142102"/>
                      <a:pt x="2250750" y="203850"/>
                      <a:pt x="2286000" y="133350"/>
                    </a:cubicBezTo>
                    <a:cubicBezTo>
                      <a:pt x="2298700" y="136525"/>
                      <a:pt x="2311089" y="144321"/>
                      <a:pt x="2324100" y="142875"/>
                    </a:cubicBezTo>
                    <a:cubicBezTo>
                      <a:pt x="2339736" y="141138"/>
                      <a:pt x="2393945" y="112715"/>
                      <a:pt x="2409825" y="104775"/>
                    </a:cubicBezTo>
                    <a:cubicBezTo>
                      <a:pt x="2416175" y="114300"/>
                      <a:pt x="2424366" y="122828"/>
                      <a:pt x="2428875" y="133350"/>
                    </a:cubicBezTo>
                    <a:cubicBezTo>
                      <a:pt x="2443020" y="166356"/>
                      <a:pt x="2438400" y="192667"/>
                      <a:pt x="2438400" y="228600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759F61-163C-4B27-A826-1EBE5DBF1E48}"/>
              </a:ext>
            </a:extLst>
          </p:cNvPr>
          <p:cNvGrpSpPr/>
          <p:nvPr/>
        </p:nvGrpSpPr>
        <p:grpSpPr>
          <a:xfrm>
            <a:off x="9561562" y="3271448"/>
            <a:ext cx="2000194" cy="2218469"/>
            <a:chOff x="5122923" y="3363179"/>
            <a:chExt cx="2000194" cy="2218469"/>
          </a:xfrm>
        </p:grpSpPr>
        <p:sp>
          <p:nvSpPr>
            <p:cNvPr id="54" name="Oval 53"/>
            <p:cNvSpPr/>
            <p:nvPr/>
          </p:nvSpPr>
          <p:spPr>
            <a:xfrm>
              <a:off x="5386820" y="3363179"/>
              <a:ext cx="1472400" cy="14400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2923" y="5058428"/>
              <a:ext cx="2000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accent6"/>
                  </a:solidFill>
                </a:rPr>
                <a:t>HTLS / Superconductors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D7138B3-E6C8-45CE-A2D2-46C0FE85BD5D}"/>
                </a:ext>
              </a:extLst>
            </p:cNvPr>
            <p:cNvGrpSpPr/>
            <p:nvPr/>
          </p:nvGrpSpPr>
          <p:grpSpPr>
            <a:xfrm>
              <a:off x="5675801" y="3607661"/>
              <a:ext cx="894439" cy="951035"/>
              <a:chOff x="-948374" y="3190638"/>
              <a:chExt cx="474343" cy="469580"/>
            </a:xfrm>
            <a:solidFill>
              <a:schemeClr val="bg1"/>
            </a:solidFill>
          </p:grpSpPr>
          <p:sp>
            <p:nvSpPr>
              <p:cNvPr id="69" name="Freeform: Shape 11">
                <a:extLst>
                  <a:ext uri="{FF2B5EF4-FFF2-40B4-BE49-F238E27FC236}">
                    <a16:creationId xmlns:a16="http://schemas.microsoft.com/office/drawing/2014/main" id="{28BC74E2-7017-49B6-9556-62C9AEE32071}"/>
                  </a:ext>
                </a:extLst>
              </p:cNvPr>
              <p:cNvSpPr/>
              <p:nvPr/>
            </p:nvSpPr>
            <p:spPr>
              <a:xfrm>
                <a:off x="-821972" y="3460193"/>
                <a:ext cx="95250" cy="200025"/>
              </a:xfrm>
              <a:custGeom>
                <a:avLst/>
                <a:gdLst>
                  <a:gd name="connsiteX0" fmla="*/ 81055 w 95250"/>
                  <a:gd name="connsiteY0" fmla="*/ 200025 h 200025"/>
                  <a:gd name="connsiteX1" fmla="*/ 16669 w 95250"/>
                  <a:gd name="connsiteY1" fmla="*/ 200025 h 200025"/>
                  <a:gd name="connsiteX2" fmla="*/ 7144 w 95250"/>
                  <a:gd name="connsiteY2" fmla="*/ 190500 h 200025"/>
                  <a:gd name="connsiteX3" fmla="*/ 7144 w 95250"/>
                  <a:gd name="connsiteY3" fmla="*/ 16669 h 200025"/>
                  <a:gd name="connsiteX4" fmla="*/ 16669 w 95250"/>
                  <a:gd name="connsiteY4" fmla="*/ 7144 h 200025"/>
                  <a:gd name="connsiteX5" fmla="*/ 81055 w 95250"/>
                  <a:gd name="connsiteY5" fmla="*/ 7144 h 200025"/>
                  <a:gd name="connsiteX6" fmla="*/ 90580 w 95250"/>
                  <a:gd name="connsiteY6" fmla="*/ 16669 h 200025"/>
                  <a:gd name="connsiteX7" fmla="*/ 90580 w 95250"/>
                  <a:gd name="connsiteY7" fmla="*/ 190500 h 200025"/>
                  <a:gd name="connsiteX8" fmla="*/ 81055 w 95250"/>
                  <a:gd name="connsiteY8" fmla="*/ 200025 h 200025"/>
                  <a:gd name="connsiteX9" fmla="*/ 26194 w 95250"/>
                  <a:gd name="connsiteY9" fmla="*/ 180975 h 200025"/>
                  <a:gd name="connsiteX10" fmla="*/ 71530 w 95250"/>
                  <a:gd name="connsiteY10" fmla="*/ 180975 h 200025"/>
                  <a:gd name="connsiteX11" fmla="*/ 71530 w 95250"/>
                  <a:gd name="connsiteY11" fmla="*/ 26194 h 200025"/>
                  <a:gd name="connsiteX12" fmla="*/ 26194 w 95250"/>
                  <a:gd name="connsiteY12" fmla="*/ 26194 h 200025"/>
                  <a:gd name="connsiteX13" fmla="*/ 26194 w 95250"/>
                  <a:gd name="connsiteY13" fmla="*/ 18097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0025">
                    <a:moveTo>
                      <a:pt x="81055" y="200025"/>
                    </a:moveTo>
                    <a:lnTo>
                      <a:pt x="16669" y="200025"/>
                    </a:lnTo>
                    <a:cubicBezTo>
                      <a:pt x="11403" y="200025"/>
                      <a:pt x="7144" y="195760"/>
                      <a:pt x="7144" y="190500"/>
                    </a:cubicBezTo>
                    <a:lnTo>
                      <a:pt x="7144" y="16669"/>
                    </a:lnTo>
                    <a:cubicBezTo>
                      <a:pt x="7144" y="11409"/>
                      <a:pt x="11403" y="7144"/>
                      <a:pt x="16669" y="7144"/>
                    </a:cubicBezTo>
                    <a:lnTo>
                      <a:pt x="81055" y="7144"/>
                    </a:lnTo>
                    <a:cubicBezTo>
                      <a:pt x="86320" y="7144"/>
                      <a:pt x="90580" y="11409"/>
                      <a:pt x="90580" y="16669"/>
                    </a:cubicBezTo>
                    <a:lnTo>
                      <a:pt x="90580" y="190500"/>
                    </a:lnTo>
                    <a:cubicBezTo>
                      <a:pt x="90580" y="195760"/>
                      <a:pt x="86320" y="200025"/>
                      <a:pt x="81055" y="200025"/>
                    </a:cubicBezTo>
                    <a:close/>
                    <a:moveTo>
                      <a:pt x="26194" y="180975"/>
                    </a:moveTo>
                    <a:lnTo>
                      <a:pt x="71530" y="180975"/>
                    </a:lnTo>
                    <a:lnTo>
                      <a:pt x="71530" y="26194"/>
                    </a:lnTo>
                    <a:lnTo>
                      <a:pt x="26194" y="26194"/>
                    </a:lnTo>
                    <a:lnTo>
                      <a:pt x="26194" y="1809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12">
                <a:extLst>
                  <a:ext uri="{FF2B5EF4-FFF2-40B4-BE49-F238E27FC236}">
                    <a16:creationId xmlns:a16="http://schemas.microsoft.com/office/drawing/2014/main" id="{3C4B8CD8-5B27-403B-B9B5-804121EE7176}"/>
                  </a:ext>
                </a:extLst>
              </p:cNvPr>
              <p:cNvSpPr/>
              <p:nvPr/>
            </p:nvSpPr>
            <p:spPr>
              <a:xfrm>
                <a:off x="-569281" y="3307030"/>
                <a:ext cx="95250" cy="352425"/>
              </a:xfrm>
              <a:custGeom>
                <a:avLst/>
                <a:gdLst>
                  <a:gd name="connsiteX0" fmla="*/ 81159 w 95250"/>
                  <a:gd name="connsiteY0" fmla="*/ 353188 h 352425"/>
                  <a:gd name="connsiteX1" fmla="*/ 16669 w 95250"/>
                  <a:gd name="connsiteY1" fmla="*/ 353188 h 352425"/>
                  <a:gd name="connsiteX2" fmla="*/ 7144 w 95250"/>
                  <a:gd name="connsiteY2" fmla="*/ 343663 h 352425"/>
                  <a:gd name="connsiteX3" fmla="*/ 7144 w 95250"/>
                  <a:gd name="connsiteY3" fmla="*/ 16669 h 352425"/>
                  <a:gd name="connsiteX4" fmla="*/ 16669 w 95250"/>
                  <a:gd name="connsiteY4" fmla="*/ 7144 h 352425"/>
                  <a:gd name="connsiteX5" fmla="*/ 81159 w 95250"/>
                  <a:gd name="connsiteY5" fmla="*/ 7144 h 352425"/>
                  <a:gd name="connsiteX6" fmla="*/ 90684 w 95250"/>
                  <a:gd name="connsiteY6" fmla="*/ 16669 h 352425"/>
                  <a:gd name="connsiteX7" fmla="*/ 90684 w 95250"/>
                  <a:gd name="connsiteY7" fmla="*/ 343663 h 352425"/>
                  <a:gd name="connsiteX8" fmla="*/ 81159 w 95250"/>
                  <a:gd name="connsiteY8" fmla="*/ 353188 h 352425"/>
                  <a:gd name="connsiteX9" fmla="*/ 26194 w 95250"/>
                  <a:gd name="connsiteY9" fmla="*/ 334138 h 352425"/>
                  <a:gd name="connsiteX10" fmla="*/ 71634 w 95250"/>
                  <a:gd name="connsiteY10" fmla="*/ 334138 h 352425"/>
                  <a:gd name="connsiteX11" fmla="*/ 71634 w 95250"/>
                  <a:gd name="connsiteY11" fmla="*/ 26194 h 352425"/>
                  <a:gd name="connsiteX12" fmla="*/ 26194 w 95250"/>
                  <a:gd name="connsiteY12" fmla="*/ 26194 h 352425"/>
                  <a:gd name="connsiteX13" fmla="*/ 26194 w 95250"/>
                  <a:gd name="connsiteY13" fmla="*/ 334138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352425">
                    <a:moveTo>
                      <a:pt x="81159" y="353188"/>
                    </a:moveTo>
                    <a:lnTo>
                      <a:pt x="16669" y="353188"/>
                    </a:lnTo>
                    <a:cubicBezTo>
                      <a:pt x="11404" y="353188"/>
                      <a:pt x="7144" y="348923"/>
                      <a:pt x="7144" y="343663"/>
                    </a:cubicBezTo>
                    <a:lnTo>
                      <a:pt x="7144" y="16669"/>
                    </a:lnTo>
                    <a:cubicBezTo>
                      <a:pt x="7144" y="11409"/>
                      <a:pt x="11404" y="7144"/>
                      <a:pt x="16669" y="7144"/>
                    </a:cubicBezTo>
                    <a:lnTo>
                      <a:pt x="81159" y="7144"/>
                    </a:lnTo>
                    <a:cubicBezTo>
                      <a:pt x="86423" y="7144"/>
                      <a:pt x="90684" y="11409"/>
                      <a:pt x="90684" y="16669"/>
                    </a:cubicBezTo>
                    <a:lnTo>
                      <a:pt x="90684" y="343663"/>
                    </a:lnTo>
                    <a:cubicBezTo>
                      <a:pt x="90684" y="348923"/>
                      <a:pt x="86423" y="353188"/>
                      <a:pt x="81159" y="353188"/>
                    </a:cubicBezTo>
                    <a:close/>
                    <a:moveTo>
                      <a:pt x="26194" y="334138"/>
                    </a:moveTo>
                    <a:lnTo>
                      <a:pt x="71634" y="334138"/>
                    </a:lnTo>
                    <a:lnTo>
                      <a:pt x="71634" y="26194"/>
                    </a:lnTo>
                    <a:lnTo>
                      <a:pt x="26194" y="26194"/>
                    </a:lnTo>
                    <a:lnTo>
                      <a:pt x="26194" y="3341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13">
                <a:extLst>
                  <a:ext uri="{FF2B5EF4-FFF2-40B4-BE49-F238E27FC236}">
                    <a16:creationId xmlns:a16="http://schemas.microsoft.com/office/drawing/2014/main" id="{F9EE9C4B-5C47-4763-8545-59D08AD68280}"/>
                  </a:ext>
                </a:extLst>
              </p:cNvPr>
              <p:cNvSpPr/>
              <p:nvPr/>
            </p:nvSpPr>
            <p:spPr>
              <a:xfrm>
                <a:off x="-695673" y="3381614"/>
                <a:ext cx="95250" cy="276225"/>
              </a:xfrm>
              <a:custGeom>
                <a:avLst/>
                <a:gdLst>
                  <a:gd name="connsiteX0" fmla="*/ 81148 w 95250"/>
                  <a:gd name="connsiteY0" fmla="*/ 278606 h 276225"/>
                  <a:gd name="connsiteX1" fmla="*/ 16669 w 95250"/>
                  <a:gd name="connsiteY1" fmla="*/ 278606 h 276225"/>
                  <a:gd name="connsiteX2" fmla="*/ 7144 w 95250"/>
                  <a:gd name="connsiteY2" fmla="*/ 269081 h 276225"/>
                  <a:gd name="connsiteX3" fmla="*/ 7144 w 95250"/>
                  <a:gd name="connsiteY3" fmla="*/ 16669 h 276225"/>
                  <a:gd name="connsiteX4" fmla="*/ 16669 w 95250"/>
                  <a:gd name="connsiteY4" fmla="*/ 7144 h 276225"/>
                  <a:gd name="connsiteX5" fmla="*/ 81148 w 95250"/>
                  <a:gd name="connsiteY5" fmla="*/ 7144 h 276225"/>
                  <a:gd name="connsiteX6" fmla="*/ 90673 w 95250"/>
                  <a:gd name="connsiteY6" fmla="*/ 16669 h 276225"/>
                  <a:gd name="connsiteX7" fmla="*/ 90673 w 95250"/>
                  <a:gd name="connsiteY7" fmla="*/ 269081 h 276225"/>
                  <a:gd name="connsiteX8" fmla="*/ 81148 w 95250"/>
                  <a:gd name="connsiteY8" fmla="*/ 278606 h 276225"/>
                  <a:gd name="connsiteX9" fmla="*/ 26194 w 95250"/>
                  <a:gd name="connsiteY9" fmla="*/ 259556 h 276225"/>
                  <a:gd name="connsiteX10" fmla="*/ 71623 w 95250"/>
                  <a:gd name="connsiteY10" fmla="*/ 259556 h 276225"/>
                  <a:gd name="connsiteX11" fmla="*/ 71623 w 95250"/>
                  <a:gd name="connsiteY11" fmla="*/ 26194 h 276225"/>
                  <a:gd name="connsiteX12" fmla="*/ 26194 w 95250"/>
                  <a:gd name="connsiteY12" fmla="*/ 26194 h 276225"/>
                  <a:gd name="connsiteX13" fmla="*/ 26194 w 95250"/>
                  <a:gd name="connsiteY13" fmla="*/ 25955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76225">
                    <a:moveTo>
                      <a:pt x="81148" y="278606"/>
                    </a:moveTo>
                    <a:lnTo>
                      <a:pt x="16669" y="278606"/>
                    </a:lnTo>
                    <a:cubicBezTo>
                      <a:pt x="11404" y="278606"/>
                      <a:pt x="7144" y="274341"/>
                      <a:pt x="7144" y="269081"/>
                    </a:cubicBezTo>
                    <a:lnTo>
                      <a:pt x="7144" y="16669"/>
                    </a:lnTo>
                    <a:cubicBezTo>
                      <a:pt x="7144" y="11409"/>
                      <a:pt x="11404" y="7144"/>
                      <a:pt x="16669" y="7144"/>
                    </a:cubicBezTo>
                    <a:lnTo>
                      <a:pt x="81148" y="7144"/>
                    </a:lnTo>
                    <a:cubicBezTo>
                      <a:pt x="86414" y="7144"/>
                      <a:pt x="90673" y="11409"/>
                      <a:pt x="90673" y="16669"/>
                    </a:cubicBezTo>
                    <a:lnTo>
                      <a:pt x="90673" y="269081"/>
                    </a:lnTo>
                    <a:cubicBezTo>
                      <a:pt x="90673" y="274341"/>
                      <a:pt x="86414" y="278606"/>
                      <a:pt x="81148" y="278606"/>
                    </a:cubicBezTo>
                    <a:close/>
                    <a:moveTo>
                      <a:pt x="26194" y="259556"/>
                    </a:moveTo>
                    <a:lnTo>
                      <a:pt x="71623" y="259556"/>
                    </a:lnTo>
                    <a:lnTo>
                      <a:pt x="71623" y="26194"/>
                    </a:lnTo>
                    <a:lnTo>
                      <a:pt x="26194" y="26194"/>
                    </a:lnTo>
                    <a:lnTo>
                      <a:pt x="26194" y="2595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14">
                <a:extLst>
                  <a:ext uri="{FF2B5EF4-FFF2-40B4-BE49-F238E27FC236}">
                    <a16:creationId xmlns:a16="http://schemas.microsoft.com/office/drawing/2014/main" id="{59F9E5C5-28E8-49F7-BCB4-31C014F274B3}"/>
                  </a:ext>
                </a:extLst>
              </p:cNvPr>
              <p:cNvSpPr/>
              <p:nvPr/>
            </p:nvSpPr>
            <p:spPr>
              <a:xfrm>
                <a:off x="-948374" y="3516580"/>
                <a:ext cx="95250" cy="142875"/>
              </a:xfrm>
              <a:custGeom>
                <a:avLst/>
                <a:gdLst>
                  <a:gd name="connsiteX0" fmla="*/ 81056 w 95250"/>
                  <a:gd name="connsiteY0" fmla="*/ 143638 h 142875"/>
                  <a:gd name="connsiteX1" fmla="*/ 16669 w 95250"/>
                  <a:gd name="connsiteY1" fmla="*/ 143638 h 142875"/>
                  <a:gd name="connsiteX2" fmla="*/ 7144 w 95250"/>
                  <a:gd name="connsiteY2" fmla="*/ 134113 h 142875"/>
                  <a:gd name="connsiteX3" fmla="*/ 7144 w 95250"/>
                  <a:gd name="connsiteY3" fmla="*/ 16669 h 142875"/>
                  <a:gd name="connsiteX4" fmla="*/ 16669 w 95250"/>
                  <a:gd name="connsiteY4" fmla="*/ 7144 h 142875"/>
                  <a:gd name="connsiteX5" fmla="*/ 81056 w 95250"/>
                  <a:gd name="connsiteY5" fmla="*/ 7144 h 142875"/>
                  <a:gd name="connsiteX6" fmla="*/ 90581 w 95250"/>
                  <a:gd name="connsiteY6" fmla="*/ 16669 h 142875"/>
                  <a:gd name="connsiteX7" fmla="*/ 90581 w 95250"/>
                  <a:gd name="connsiteY7" fmla="*/ 134113 h 142875"/>
                  <a:gd name="connsiteX8" fmla="*/ 81056 w 95250"/>
                  <a:gd name="connsiteY8" fmla="*/ 143638 h 142875"/>
                  <a:gd name="connsiteX9" fmla="*/ 26194 w 95250"/>
                  <a:gd name="connsiteY9" fmla="*/ 124588 h 142875"/>
                  <a:gd name="connsiteX10" fmla="*/ 71531 w 95250"/>
                  <a:gd name="connsiteY10" fmla="*/ 124588 h 142875"/>
                  <a:gd name="connsiteX11" fmla="*/ 71531 w 95250"/>
                  <a:gd name="connsiteY11" fmla="*/ 26194 h 142875"/>
                  <a:gd name="connsiteX12" fmla="*/ 26194 w 95250"/>
                  <a:gd name="connsiteY12" fmla="*/ 26194 h 142875"/>
                  <a:gd name="connsiteX13" fmla="*/ 26194 w 95250"/>
                  <a:gd name="connsiteY13" fmla="*/ 1245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142875">
                    <a:moveTo>
                      <a:pt x="81056" y="143638"/>
                    </a:moveTo>
                    <a:lnTo>
                      <a:pt x="16669" y="143638"/>
                    </a:lnTo>
                    <a:cubicBezTo>
                      <a:pt x="11404" y="143638"/>
                      <a:pt x="7144" y="139373"/>
                      <a:pt x="7144" y="134113"/>
                    </a:cubicBezTo>
                    <a:lnTo>
                      <a:pt x="7144" y="16669"/>
                    </a:lnTo>
                    <a:cubicBezTo>
                      <a:pt x="7144" y="11409"/>
                      <a:pt x="11404" y="7144"/>
                      <a:pt x="16669" y="7144"/>
                    </a:cubicBezTo>
                    <a:lnTo>
                      <a:pt x="81056" y="7144"/>
                    </a:lnTo>
                    <a:cubicBezTo>
                      <a:pt x="86320" y="7144"/>
                      <a:pt x="90581" y="11409"/>
                      <a:pt x="90581" y="16669"/>
                    </a:cubicBezTo>
                    <a:lnTo>
                      <a:pt x="90581" y="134113"/>
                    </a:lnTo>
                    <a:cubicBezTo>
                      <a:pt x="90581" y="139373"/>
                      <a:pt x="86320" y="143638"/>
                      <a:pt x="81056" y="143638"/>
                    </a:cubicBezTo>
                    <a:close/>
                    <a:moveTo>
                      <a:pt x="26194" y="124588"/>
                    </a:moveTo>
                    <a:lnTo>
                      <a:pt x="71531" y="124588"/>
                    </a:lnTo>
                    <a:lnTo>
                      <a:pt x="71531" y="26194"/>
                    </a:lnTo>
                    <a:lnTo>
                      <a:pt x="26194" y="26194"/>
                    </a:lnTo>
                    <a:lnTo>
                      <a:pt x="26194" y="1245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15">
                <a:extLst>
                  <a:ext uri="{FF2B5EF4-FFF2-40B4-BE49-F238E27FC236}">
                    <a16:creationId xmlns:a16="http://schemas.microsoft.com/office/drawing/2014/main" id="{B169B700-1724-4A62-9F28-44F3D8BEB592}"/>
                  </a:ext>
                </a:extLst>
              </p:cNvPr>
              <p:cNvSpPr/>
              <p:nvPr/>
            </p:nvSpPr>
            <p:spPr>
              <a:xfrm>
                <a:off x="-935908" y="3202213"/>
                <a:ext cx="400050" cy="276225"/>
              </a:xfrm>
              <a:custGeom>
                <a:avLst/>
                <a:gdLst>
                  <a:gd name="connsiteX0" fmla="*/ 16677 w 400050"/>
                  <a:gd name="connsiteY0" fmla="*/ 269175 h 276225"/>
                  <a:gd name="connsiteX1" fmla="*/ 8724 w 400050"/>
                  <a:gd name="connsiteY1" fmla="*/ 264901 h 276225"/>
                  <a:gd name="connsiteX2" fmla="*/ 11412 w 400050"/>
                  <a:gd name="connsiteY2" fmla="*/ 251701 h 276225"/>
                  <a:gd name="connsiteX3" fmla="*/ 379083 w 400050"/>
                  <a:gd name="connsiteY3" fmla="*/ 8721 h 276225"/>
                  <a:gd name="connsiteX4" fmla="*/ 392282 w 400050"/>
                  <a:gd name="connsiteY4" fmla="*/ 11419 h 276225"/>
                  <a:gd name="connsiteX5" fmla="*/ 389594 w 400050"/>
                  <a:gd name="connsiteY5" fmla="*/ 24618 h 276225"/>
                  <a:gd name="connsiteX6" fmla="*/ 21923 w 400050"/>
                  <a:gd name="connsiteY6" fmla="*/ 267599 h 276225"/>
                  <a:gd name="connsiteX7" fmla="*/ 16677 w 400050"/>
                  <a:gd name="connsiteY7" fmla="*/ 26917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276225">
                    <a:moveTo>
                      <a:pt x="16677" y="269175"/>
                    </a:moveTo>
                    <a:cubicBezTo>
                      <a:pt x="13589" y="269175"/>
                      <a:pt x="10556" y="267673"/>
                      <a:pt x="8724" y="264901"/>
                    </a:cubicBezTo>
                    <a:cubicBezTo>
                      <a:pt x="5822" y="260515"/>
                      <a:pt x="7031" y="254604"/>
                      <a:pt x="11412" y="251701"/>
                    </a:cubicBezTo>
                    <a:lnTo>
                      <a:pt x="379083" y="8721"/>
                    </a:lnTo>
                    <a:cubicBezTo>
                      <a:pt x="383464" y="5828"/>
                      <a:pt x="389370" y="7023"/>
                      <a:pt x="392282" y="11419"/>
                    </a:cubicBezTo>
                    <a:cubicBezTo>
                      <a:pt x="395184" y="15804"/>
                      <a:pt x="393975" y="21715"/>
                      <a:pt x="389594" y="24618"/>
                    </a:cubicBezTo>
                    <a:lnTo>
                      <a:pt x="21923" y="267599"/>
                    </a:lnTo>
                    <a:cubicBezTo>
                      <a:pt x="20305" y="268663"/>
                      <a:pt x="18482" y="269175"/>
                      <a:pt x="16677" y="2691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16">
                <a:extLst>
                  <a:ext uri="{FF2B5EF4-FFF2-40B4-BE49-F238E27FC236}">
                    <a16:creationId xmlns:a16="http://schemas.microsoft.com/office/drawing/2014/main" id="{55D784C4-CB68-40F0-8FF2-0B574CCABBDB}"/>
                  </a:ext>
                </a:extLst>
              </p:cNvPr>
              <p:cNvSpPr/>
              <p:nvPr/>
            </p:nvSpPr>
            <p:spPr>
              <a:xfrm>
                <a:off x="-626794" y="3190638"/>
                <a:ext cx="85725" cy="95250"/>
              </a:xfrm>
              <a:custGeom>
                <a:avLst/>
                <a:gdLst>
                  <a:gd name="connsiteX0" fmla="*/ 63848 w 85725"/>
                  <a:gd name="connsiteY0" fmla="*/ 96799 h 95250"/>
                  <a:gd name="connsiteX1" fmla="*/ 61978 w 85725"/>
                  <a:gd name="connsiteY1" fmla="*/ 96618 h 95250"/>
                  <a:gd name="connsiteX2" fmla="*/ 54499 w 85725"/>
                  <a:gd name="connsiteY2" fmla="*/ 85413 h 95250"/>
                  <a:gd name="connsiteX3" fmla="*/ 64360 w 85725"/>
                  <a:gd name="connsiteY3" fmla="*/ 35862 h 95250"/>
                  <a:gd name="connsiteX4" fmla="*/ 14810 w 85725"/>
                  <a:gd name="connsiteY4" fmla="*/ 26003 h 95250"/>
                  <a:gd name="connsiteX5" fmla="*/ 7331 w 85725"/>
                  <a:gd name="connsiteY5" fmla="*/ 14799 h 95250"/>
                  <a:gd name="connsiteX6" fmla="*/ 18530 w 85725"/>
                  <a:gd name="connsiteY6" fmla="*/ 7316 h 95250"/>
                  <a:gd name="connsiteX7" fmla="*/ 77419 w 85725"/>
                  <a:gd name="connsiteY7" fmla="*/ 19036 h 95250"/>
                  <a:gd name="connsiteX8" fmla="*/ 84897 w 85725"/>
                  <a:gd name="connsiteY8" fmla="*/ 30240 h 95250"/>
                  <a:gd name="connsiteX9" fmla="*/ 73178 w 85725"/>
                  <a:gd name="connsiteY9" fmla="*/ 89134 h 95250"/>
                  <a:gd name="connsiteX10" fmla="*/ 63848 w 85725"/>
                  <a:gd name="connsiteY10" fmla="*/ 9679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25" h="95250">
                    <a:moveTo>
                      <a:pt x="63848" y="96799"/>
                    </a:moveTo>
                    <a:cubicBezTo>
                      <a:pt x="63234" y="96799"/>
                      <a:pt x="62611" y="96738"/>
                      <a:pt x="61978" y="96618"/>
                    </a:cubicBezTo>
                    <a:cubicBezTo>
                      <a:pt x="56816" y="95589"/>
                      <a:pt x="53467" y="90576"/>
                      <a:pt x="54499" y="85413"/>
                    </a:cubicBezTo>
                    <a:lnTo>
                      <a:pt x="64360" y="35862"/>
                    </a:lnTo>
                    <a:lnTo>
                      <a:pt x="14810" y="26003"/>
                    </a:lnTo>
                    <a:cubicBezTo>
                      <a:pt x="9647" y="24975"/>
                      <a:pt x="6298" y="19961"/>
                      <a:pt x="7331" y="14799"/>
                    </a:cubicBezTo>
                    <a:cubicBezTo>
                      <a:pt x="8354" y="9646"/>
                      <a:pt x="13293" y="6334"/>
                      <a:pt x="18530" y="7316"/>
                    </a:cubicBezTo>
                    <a:lnTo>
                      <a:pt x="77419" y="19036"/>
                    </a:lnTo>
                    <a:cubicBezTo>
                      <a:pt x="82582" y="20063"/>
                      <a:pt x="85930" y="25077"/>
                      <a:pt x="84897" y="30240"/>
                    </a:cubicBezTo>
                    <a:lnTo>
                      <a:pt x="73178" y="89134"/>
                    </a:lnTo>
                    <a:cubicBezTo>
                      <a:pt x="72276" y="93664"/>
                      <a:pt x="68304" y="96799"/>
                      <a:pt x="63848" y="967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DF8720-E8F4-416C-84D4-0642D82A57EE}"/>
              </a:ext>
            </a:extLst>
          </p:cNvPr>
          <p:cNvGrpSpPr/>
          <p:nvPr/>
        </p:nvGrpSpPr>
        <p:grpSpPr>
          <a:xfrm>
            <a:off x="7214536" y="3271448"/>
            <a:ext cx="2429136" cy="2303033"/>
            <a:chOff x="351692" y="3278615"/>
            <a:chExt cx="2429136" cy="2303033"/>
          </a:xfrm>
        </p:grpSpPr>
        <p:sp>
          <p:nvSpPr>
            <p:cNvPr id="11" name="Oval 10"/>
            <p:cNvSpPr/>
            <p:nvPr/>
          </p:nvSpPr>
          <p:spPr>
            <a:xfrm>
              <a:off x="830060" y="3354734"/>
              <a:ext cx="1472400" cy="144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0333" y="5058428"/>
              <a:ext cx="169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accent6"/>
                  </a:solidFill>
                </a:rPr>
                <a:t>Modular FACTS / PST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2" y="3278615"/>
              <a:ext cx="2429136" cy="136638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44050C-31B0-4B20-B3F5-70DCD618C248}"/>
              </a:ext>
            </a:extLst>
          </p:cNvPr>
          <p:cNvGrpSpPr/>
          <p:nvPr/>
        </p:nvGrpSpPr>
        <p:grpSpPr>
          <a:xfrm>
            <a:off x="5171543" y="3271448"/>
            <a:ext cx="1909091" cy="2419579"/>
            <a:chOff x="7328260" y="3377513"/>
            <a:chExt cx="1909091" cy="2419579"/>
          </a:xfrm>
        </p:grpSpPr>
        <p:sp>
          <p:nvSpPr>
            <p:cNvPr id="39" name="Oval 38"/>
            <p:cNvSpPr/>
            <p:nvPr/>
          </p:nvSpPr>
          <p:spPr>
            <a:xfrm>
              <a:off x="7546605" y="3377513"/>
              <a:ext cx="1472400" cy="14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28260" y="5058428"/>
              <a:ext cx="19090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>
                  <a:solidFill>
                    <a:schemeClr val="accent6"/>
                  </a:solidFill>
                </a:rPr>
                <a:t>Utility Storage / demand response / hydrogen</a:t>
              </a:r>
            </a:p>
          </p:txBody>
        </p:sp>
        <p:pic>
          <p:nvPicPr>
            <p:cNvPr id="6" name="Graphic 5" descr="Battery charging with solid fill">
              <a:extLst>
                <a:ext uri="{FF2B5EF4-FFF2-40B4-BE49-F238E27FC236}">
                  <a16:creationId xmlns:a16="http://schemas.microsoft.com/office/drawing/2014/main" id="{882517BF-A421-4F4C-BBC4-DAF5B69F6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25605" y="361842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11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CA6DDF5-C348-5A59-B5B1-7845299E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9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13BE950-BBAF-A397-FE0E-C95A2DECA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09467-6751-ACD4-16C0-F208638A4B8B}"/>
              </a:ext>
            </a:extLst>
          </p:cNvPr>
          <p:cNvSpPr txBox="1"/>
          <p:nvPr/>
        </p:nvSpPr>
        <p:spPr>
          <a:xfrm>
            <a:off x="767434" y="542048"/>
            <a:ext cx="6096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accent3"/>
                </a:solidFill>
              </a:rPr>
              <a:t>Act fast.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Value proposition by currENT members and proposals for change in the new NECPs.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Webinar 20 October 2022</a:t>
            </a:r>
          </a:p>
          <a:p>
            <a:r>
              <a:rPr lang="en-US" sz="2800" dirty="0">
                <a:solidFill>
                  <a:schemeClr val="bg1"/>
                </a:solidFill>
              </a:rPr>
              <a:t>Susanne Nies, Board Chair currENT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8BFCE-3257-E10D-56DC-5961B1A9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86" y="9525"/>
            <a:ext cx="46421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68857"/>
      </p:ext>
    </p:extLst>
  </p:cSld>
  <p:clrMapOvr>
    <a:masterClrMapping/>
  </p:clrMapOvr>
</p:sld>
</file>

<file path=ppt/theme/theme1.xml><?xml version="1.0" encoding="utf-8"?>
<a:theme xmlns:a="http://schemas.openxmlformats.org/drawingml/2006/main" name="currENT">
  <a:themeElements>
    <a:clrScheme name="Custom 7">
      <a:dk1>
        <a:srgbClr val="132454"/>
      </a:dk1>
      <a:lt1>
        <a:srgbClr val="FFFFFF"/>
      </a:lt1>
      <a:dk2>
        <a:srgbClr val="2BB673"/>
      </a:dk2>
      <a:lt2>
        <a:srgbClr val="E7E6E6"/>
      </a:lt2>
      <a:accent1>
        <a:srgbClr val="636671"/>
      </a:accent1>
      <a:accent2>
        <a:srgbClr val="119390"/>
      </a:accent2>
      <a:accent3>
        <a:srgbClr val="FDCD0B"/>
      </a:accent3>
      <a:accent4>
        <a:srgbClr val="234091"/>
      </a:accent4>
      <a:accent5>
        <a:srgbClr val="EAEAEA"/>
      </a:accent5>
      <a:accent6>
        <a:srgbClr val="424242"/>
      </a:accent6>
      <a:hlink>
        <a:srgbClr val="424242"/>
      </a:hlink>
      <a:folHlink>
        <a:srgbClr val="2340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" id="{26836C2A-70BC-4071-9020-5219790576AD}" vid="{5673CDAB-4126-4FD3-A555-970080D59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tentialintern xmlns="4f6555bf-508a-4e50-85af-3d3e5d3296b9">false</Potentialintern>
    <TaxCatchAll xmlns="6028919f-68e4-4eda-b662-641511268481" xsi:nil="true"/>
    <lcf76f155ced4ddcb4097134ff3c332f xmlns="4f6555bf-508a-4e50-85af-3d3e5d3296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44DFA8E48E44A89AF49F5C652355C" ma:contentTypeVersion="17" ma:contentTypeDescription="Create a new document." ma:contentTypeScope="" ma:versionID="14919f2c8c2dd9bdf68b3f41e63886fd">
  <xsd:schema xmlns:xsd="http://www.w3.org/2001/XMLSchema" xmlns:xs="http://www.w3.org/2001/XMLSchema" xmlns:p="http://schemas.microsoft.com/office/2006/metadata/properties" xmlns:ns2="4f6555bf-508a-4e50-85af-3d3e5d3296b9" xmlns:ns3="6028919f-68e4-4eda-b662-641511268481" targetNamespace="http://schemas.microsoft.com/office/2006/metadata/properties" ma:root="true" ma:fieldsID="d37eb0ec5cc08408a2f7152826ee2f18" ns2:_="" ns3:_="">
    <xsd:import namespace="4f6555bf-508a-4e50-85af-3d3e5d3296b9"/>
    <xsd:import namespace="6028919f-68e4-4eda-b662-641511268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Potentialinter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555bf-508a-4e50-85af-3d3e5d329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Potentialintern" ma:index="21" nillable="true" ma:displayName="Potential intern" ma:default="0" ma:format="Dropdown" ma:internalName="Potentialintern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c37f5b-ba52-46b1-abd8-3389e3d0d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8919f-68e4-4eda-b662-641511268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9a04943-d803-4471-a6c2-a42d1e110730}" ma:internalName="TaxCatchAll" ma:showField="CatchAllData" ma:web="6028919f-68e4-4eda-b662-641511268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8B757-FB97-4A3A-A049-FB668C537E25}">
  <ds:schemaRefs>
    <ds:schemaRef ds:uri="http://purl.org/dc/elements/1.1/"/>
    <ds:schemaRef ds:uri="http://schemas.microsoft.com/office/2006/metadata/properties"/>
    <ds:schemaRef ds:uri="4f6555bf-508a-4e50-85af-3d3e5d3296b9"/>
    <ds:schemaRef ds:uri="http://purl.org/dc/terms/"/>
    <ds:schemaRef ds:uri="http://schemas.microsoft.com/office/2006/documentManagement/types"/>
    <ds:schemaRef ds:uri="6028919f-68e4-4eda-b662-6415112684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C7633A-41B4-4DBE-880F-ADFFA37C7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555bf-508a-4e50-85af-3d3e5d3296b9"/>
    <ds:schemaRef ds:uri="6028919f-68e4-4eda-b662-641511268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9AB646-99D1-4F7D-8C09-446DC805AA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</Template>
  <TotalTime>123</TotalTime>
  <Words>478</Words>
  <Application>Microsoft Office PowerPoint</Application>
  <PresentationFormat>Widescreen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currENT</vt:lpstr>
      <vt:lpstr>PowerPoint Presentation</vt:lpstr>
      <vt:lpstr>Agenda</vt:lpstr>
      <vt:lpstr>PowerPoint Presentation</vt:lpstr>
      <vt:lpstr>The big picture </vt:lpstr>
      <vt:lpstr>currENT Europe is the voice of Europe’s innovative grid technology companies</vt:lpstr>
      <vt:lpstr>Innovative Grid Technologies </vt:lpstr>
      <vt:lpstr>PowerPoint Presentation</vt:lpstr>
      <vt:lpstr>PowerPoint Presentation</vt:lpstr>
      <vt:lpstr>PowerPoint Presentation</vt:lpstr>
      <vt:lpstr>Innovative Grid Technologies can help Member States achieve NECP goals</vt:lpstr>
      <vt:lpstr>Consentec: GETs toolbox can save 90% of redispatching costs in 2030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Europe</dc:title>
  <dc:creator>Grace McLoughlin</dc:creator>
  <cp:lastModifiedBy>Layla Sawyer</cp:lastModifiedBy>
  <cp:revision>224</cp:revision>
  <dcterms:created xsi:type="dcterms:W3CDTF">2020-10-12T16:25:25Z</dcterms:created>
  <dcterms:modified xsi:type="dcterms:W3CDTF">2022-10-20T07:33:44Z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0x010100D9844DFA8E48E44A89AF49F5C652355C</vt:lpwstr>
  </property>
</Properties>
</file>